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9" r:id="rId7"/>
    <p:sldId id="280" r:id="rId8"/>
    <p:sldId id="281" r:id="rId9"/>
    <p:sldId id="283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7" r:id="rId24"/>
    <p:sldId id="274" r:id="rId25"/>
    <p:sldId id="282" r:id="rId26"/>
    <p:sldId id="278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383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AA32-71FA-4864-B5DE-C2885DB886C1}" type="datetimeFigureOut">
              <a:rPr lang="pt-BR" smtClean="0"/>
              <a:t>01/06/2019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4675-1065-47F3-AC6A-4026148152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6227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AA32-71FA-4864-B5DE-C2885DB886C1}" type="datetimeFigureOut">
              <a:rPr lang="pt-BR" smtClean="0"/>
              <a:t>01/06/2019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4675-1065-47F3-AC6A-4026148152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5540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AA32-71FA-4864-B5DE-C2885DB886C1}" type="datetimeFigureOut">
              <a:rPr lang="pt-BR" smtClean="0"/>
              <a:t>01/06/2019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4675-1065-47F3-AC6A-4026148152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3491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AA32-71FA-4864-B5DE-C2885DB886C1}" type="datetimeFigureOut">
              <a:rPr lang="pt-BR" smtClean="0"/>
              <a:t>01/06/2019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4675-1065-47F3-AC6A-4026148152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4382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AA32-71FA-4864-B5DE-C2885DB886C1}" type="datetimeFigureOut">
              <a:rPr lang="pt-BR" smtClean="0"/>
              <a:t>01/06/2019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4675-1065-47F3-AC6A-4026148152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661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AA32-71FA-4864-B5DE-C2885DB886C1}" type="datetimeFigureOut">
              <a:rPr lang="pt-BR" smtClean="0"/>
              <a:t>01/06/2019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4675-1065-47F3-AC6A-4026148152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839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AA32-71FA-4864-B5DE-C2885DB886C1}" type="datetimeFigureOut">
              <a:rPr lang="pt-BR" smtClean="0"/>
              <a:t>01/06/2019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4675-1065-47F3-AC6A-4026148152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6284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AA32-71FA-4864-B5DE-C2885DB886C1}" type="datetimeFigureOut">
              <a:rPr lang="pt-BR" smtClean="0"/>
              <a:t>01/06/2019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4675-1065-47F3-AC6A-4026148152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9068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AA32-71FA-4864-B5DE-C2885DB886C1}" type="datetimeFigureOut">
              <a:rPr lang="pt-BR" smtClean="0"/>
              <a:t>01/06/2019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4675-1065-47F3-AC6A-4026148152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862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AA32-71FA-4864-B5DE-C2885DB886C1}" type="datetimeFigureOut">
              <a:rPr lang="pt-BR" smtClean="0"/>
              <a:t>01/06/2019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4675-1065-47F3-AC6A-4026148152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0521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AA32-71FA-4864-B5DE-C2885DB886C1}" type="datetimeFigureOut">
              <a:rPr lang="pt-BR" smtClean="0"/>
              <a:t>01/06/2019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4675-1065-47F3-AC6A-4026148152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6333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6AA32-71FA-4864-B5DE-C2885DB886C1}" type="datetimeFigureOut">
              <a:rPr lang="pt-BR" smtClean="0"/>
              <a:t>01/06/2019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F4675-1065-47F3-AC6A-4026148152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301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39752" y="2463031"/>
            <a:ext cx="7772400" cy="1470025"/>
          </a:xfrm>
        </p:spPr>
        <p:txBody>
          <a:bodyPr>
            <a:normAutofit/>
          </a:bodyPr>
          <a:lstStyle/>
          <a:p>
            <a:r>
              <a:rPr lang="pt-BR" sz="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Editing</a:t>
            </a:r>
            <a:r>
              <a:rPr lang="pt-BR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 Force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3568" y="4653136"/>
            <a:ext cx="6400800" cy="1752600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A força da edição</a:t>
            </a:r>
          </a:p>
        </p:txBody>
      </p:sp>
      <p:pic>
        <p:nvPicPr>
          <p:cNvPr id="1027" name="Picture 3" descr="E:\Apresentação de LPT\ofamos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6131" y="-27384"/>
            <a:ext cx="6396243" cy="639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603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62860" y="127327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Campanha de marketing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39552" y="1988840"/>
            <a:ext cx="741682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Nossos objetivos com a campanha são: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800" dirty="0">
                <a:latin typeface="Adobe Garamond Pro Bold" pitchFamily="18" charset="0"/>
              </a:rPr>
              <a:t>Divulgar o trabalho da empresa;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800" dirty="0">
                <a:latin typeface="Adobe Garamond Pro Bold" pitchFamily="18" charset="0"/>
              </a:rPr>
              <a:t>Atrair novos clientes.</a:t>
            </a:r>
          </a:p>
          <a:p>
            <a:endParaRPr lang="pt-BR" dirty="0"/>
          </a:p>
        </p:txBody>
      </p:sp>
      <p:sp>
        <p:nvSpPr>
          <p:cNvPr id="4" name="Triângulo isósceles 3"/>
          <p:cNvSpPr/>
          <p:nvPr/>
        </p:nvSpPr>
        <p:spPr>
          <a:xfrm rot="5400000">
            <a:off x="-18256" y="3735288"/>
            <a:ext cx="3131840" cy="3168351"/>
          </a:xfrm>
          <a:prstGeom prst="triangle">
            <a:avLst>
              <a:gd name="adj" fmla="val 100000"/>
            </a:avLst>
          </a:prstGeom>
          <a:solidFill>
            <a:srgbClr val="4938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2" descr="E:\Apresentação de LPT\ofamos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269" y="4653136"/>
            <a:ext cx="2542997" cy="254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378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Apresentação de LPT\Nova pasta\padei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06" y="3225530"/>
            <a:ext cx="3660346" cy="285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riângulo isósceles 6"/>
          <p:cNvSpPr/>
          <p:nvPr/>
        </p:nvSpPr>
        <p:spPr>
          <a:xfrm rot="5400000">
            <a:off x="-18256" y="3735288"/>
            <a:ext cx="3131840" cy="3168351"/>
          </a:xfrm>
          <a:prstGeom prst="triangle">
            <a:avLst>
              <a:gd name="adj" fmla="val 100000"/>
            </a:avLst>
          </a:prstGeom>
          <a:solidFill>
            <a:srgbClr val="4938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497034" y="1342509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Público-alvo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03993" y="1988840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Adobe Garamond Pro Bold" pitchFamily="18" charset="0"/>
              </a:rPr>
              <a:t>Nossa empresa visa em atender principalmente pequenos empresários e produtores de conteúdo.</a:t>
            </a:r>
          </a:p>
        </p:txBody>
      </p:sp>
      <p:pic>
        <p:nvPicPr>
          <p:cNvPr id="8" name="Picture 2" descr="E:\Apresentação de LPT\ofamos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269" y="4653136"/>
            <a:ext cx="2542997" cy="254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Apresentação de LPT\Nova pasta\ibere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"/>
                    </a14:imgEffect>
                    <a14:imgEffect>
                      <a14:brightnessContrast bright="-6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12976"/>
            <a:ext cx="4090288" cy="2855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343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39552" y="62068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Análise do logo</a:t>
            </a:r>
          </a:p>
        </p:txBody>
      </p:sp>
      <p:sp>
        <p:nvSpPr>
          <p:cNvPr id="7" name="Triângulo isósceles 6"/>
          <p:cNvSpPr/>
          <p:nvPr/>
        </p:nvSpPr>
        <p:spPr>
          <a:xfrm rot="5400000">
            <a:off x="-18256" y="3735288"/>
            <a:ext cx="3131840" cy="3168351"/>
          </a:xfrm>
          <a:prstGeom prst="triangle">
            <a:avLst>
              <a:gd name="adj" fmla="val 100000"/>
            </a:avLst>
          </a:prstGeom>
          <a:solidFill>
            <a:srgbClr val="4938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2" descr="E:\Apresentação de LPT\ofamos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269" y="4653136"/>
            <a:ext cx="2542997" cy="254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:\Apresentação de LPT\ofamos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819472"/>
            <a:ext cx="8784976" cy="878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080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ta para a direita 6"/>
          <p:cNvSpPr/>
          <p:nvPr/>
        </p:nvSpPr>
        <p:spPr>
          <a:xfrm>
            <a:off x="4067944" y="2942945"/>
            <a:ext cx="1440160" cy="396043"/>
          </a:xfrm>
          <a:prstGeom prst="rightArrow">
            <a:avLst>
              <a:gd name="adj1" fmla="val 50000"/>
              <a:gd name="adj2" fmla="val 75654"/>
            </a:avLst>
          </a:prstGeom>
          <a:solidFill>
            <a:srgbClr val="49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/>
          <p:cNvSpPr/>
          <p:nvPr/>
        </p:nvSpPr>
        <p:spPr>
          <a:xfrm rot="5400000">
            <a:off x="-18256" y="3735288"/>
            <a:ext cx="3131840" cy="3168351"/>
          </a:xfrm>
          <a:prstGeom prst="triangle">
            <a:avLst>
              <a:gd name="adj" fmla="val 100000"/>
            </a:avLst>
          </a:prstGeom>
          <a:solidFill>
            <a:srgbClr val="4938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Picture 2" descr="E:\Apresentação de LPT\ofamos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269" y="4653136"/>
            <a:ext cx="2542997" cy="254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Apresentação de LPT\ofamos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095" y="283123"/>
            <a:ext cx="5738167" cy="573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E:\Apresentação de LPT\Nova pasta\triforc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08497"/>
            <a:ext cx="3506302" cy="304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137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31652" y="1184664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Análise do slogan</a:t>
            </a:r>
          </a:p>
        </p:txBody>
      </p:sp>
      <p:sp>
        <p:nvSpPr>
          <p:cNvPr id="5" name="Triângulo isósceles 4"/>
          <p:cNvSpPr/>
          <p:nvPr/>
        </p:nvSpPr>
        <p:spPr>
          <a:xfrm rot="5400000">
            <a:off x="-18256" y="3735288"/>
            <a:ext cx="3131840" cy="3168351"/>
          </a:xfrm>
          <a:prstGeom prst="triangle">
            <a:avLst>
              <a:gd name="adj" fmla="val 100000"/>
            </a:avLst>
          </a:prstGeom>
          <a:solidFill>
            <a:srgbClr val="4938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2" descr="E:\Apresentação de LPT\ofamos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269" y="4653136"/>
            <a:ext cx="2542997" cy="254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979712" y="2785538"/>
            <a:ext cx="5708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“A força da edição”</a:t>
            </a:r>
          </a:p>
        </p:txBody>
      </p:sp>
    </p:spTree>
    <p:extLst>
      <p:ext uri="{BB962C8B-B14F-4D97-AF65-F5344CB8AC3E}">
        <p14:creationId xmlns:p14="http://schemas.microsoft.com/office/powerpoint/2010/main" val="3330997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Apresentação de LPT\Nova pasta\pagina faceboo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146" y="2626221"/>
            <a:ext cx="7468342" cy="382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22851" y="982469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Estratégias de comunicação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84920" y="1580305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Exposição de amostras dos trabalhos em redes sociais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187624" y="2075085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err="1">
                <a:latin typeface="Adobe Garamond Pro Bold" pitchFamily="18" charset="0"/>
              </a:rPr>
              <a:t>Facebook</a:t>
            </a:r>
            <a:endParaRPr lang="pt-BR" dirty="0">
              <a:latin typeface="Adobe Garamond Pro Bold" pitchFamily="18" charset="0"/>
            </a:endParaRPr>
          </a:p>
        </p:txBody>
      </p:sp>
      <p:cxnSp>
        <p:nvCxnSpPr>
          <p:cNvPr id="7" name="Conector de seta reta 6"/>
          <p:cNvCxnSpPr>
            <a:endCxn id="5" idx="1"/>
          </p:cNvCxnSpPr>
          <p:nvPr/>
        </p:nvCxnSpPr>
        <p:spPr>
          <a:xfrm>
            <a:off x="899592" y="2259751"/>
            <a:ext cx="288032" cy="0"/>
          </a:xfrm>
          <a:prstGeom prst="straightConnector1">
            <a:avLst/>
          </a:prstGeom>
          <a:ln>
            <a:solidFill>
              <a:srgbClr val="49383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riângulo isósceles 7"/>
          <p:cNvSpPr/>
          <p:nvPr/>
        </p:nvSpPr>
        <p:spPr>
          <a:xfrm rot="5400000">
            <a:off x="-18256" y="3735288"/>
            <a:ext cx="3131840" cy="3168351"/>
          </a:xfrm>
          <a:prstGeom prst="triangle">
            <a:avLst>
              <a:gd name="adj" fmla="val 100000"/>
            </a:avLst>
          </a:prstGeom>
          <a:solidFill>
            <a:srgbClr val="4938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2" descr="E:\Apresentação de LPT\ofamos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269" y="4653136"/>
            <a:ext cx="2542997" cy="254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530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Apresentação de LPT\Nova pasta\perfil twit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24" y="1772816"/>
            <a:ext cx="7552839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ector de seta reta 3"/>
          <p:cNvCxnSpPr/>
          <p:nvPr/>
        </p:nvCxnSpPr>
        <p:spPr>
          <a:xfrm>
            <a:off x="1000522" y="1386668"/>
            <a:ext cx="252028" cy="0"/>
          </a:xfrm>
          <a:prstGeom prst="straightConnector1">
            <a:avLst/>
          </a:prstGeom>
          <a:ln>
            <a:solidFill>
              <a:srgbClr val="49383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1259632" y="120200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err="1">
                <a:latin typeface="Adobe Garamond Pro Bold" pitchFamily="18" charset="0"/>
              </a:rPr>
              <a:t>Twitter</a:t>
            </a:r>
            <a:endParaRPr lang="pt-BR" sz="1100" b="1" dirty="0">
              <a:latin typeface="Adobe Garamond Pro Bold" pitchFamily="18" charset="0"/>
            </a:endParaRPr>
          </a:p>
        </p:txBody>
      </p:sp>
      <p:sp>
        <p:nvSpPr>
          <p:cNvPr id="6" name="Triângulo isósceles 5"/>
          <p:cNvSpPr/>
          <p:nvPr/>
        </p:nvSpPr>
        <p:spPr>
          <a:xfrm rot="5400000">
            <a:off x="-18256" y="3735288"/>
            <a:ext cx="3131840" cy="3168351"/>
          </a:xfrm>
          <a:prstGeom prst="triangle">
            <a:avLst>
              <a:gd name="adj" fmla="val 100000"/>
            </a:avLst>
          </a:prstGeom>
          <a:solidFill>
            <a:srgbClr val="4938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E:\Apresentação de LPT\ofamos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269" y="4653136"/>
            <a:ext cx="2542997" cy="254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303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de seta reta 3"/>
          <p:cNvCxnSpPr/>
          <p:nvPr/>
        </p:nvCxnSpPr>
        <p:spPr>
          <a:xfrm>
            <a:off x="971600" y="1052736"/>
            <a:ext cx="280155" cy="0"/>
          </a:xfrm>
          <a:prstGeom prst="straightConnector1">
            <a:avLst/>
          </a:prstGeom>
          <a:ln>
            <a:solidFill>
              <a:srgbClr val="49383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1251755" y="86807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err="1">
                <a:latin typeface="Adobe Garamond Pro Bold" pitchFamily="18" charset="0"/>
              </a:rPr>
              <a:t>Instagram</a:t>
            </a:r>
            <a:endParaRPr lang="pt-BR" b="1" dirty="0">
              <a:latin typeface="Adobe Garamond Pro Bold" pitchFamily="18" charset="0"/>
            </a:endParaRPr>
          </a:p>
        </p:txBody>
      </p:sp>
      <p:sp>
        <p:nvSpPr>
          <p:cNvPr id="6" name="Triângulo isósceles 5"/>
          <p:cNvSpPr/>
          <p:nvPr/>
        </p:nvSpPr>
        <p:spPr>
          <a:xfrm rot="5400000">
            <a:off x="-18256" y="3735288"/>
            <a:ext cx="3131840" cy="3168351"/>
          </a:xfrm>
          <a:prstGeom prst="triangle">
            <a:avLst>
              <a:gd name="adj" fmla="val 100000"/>
            </a:avLst>
          </a:prstGeom>
          <a:solidFill>
            <a:srgbClr val="4938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E:\Apresentação de LPT\ofamos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269" y="4653136"/>
            <a:ext cx="2542997" cy="254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Apresentação de LPT\Nova pasta\perfil instagr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607" y="1340768"/>
            <a:ext cx="2853545" cy="512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00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Apresentação de LPT\Nova pasta\Cartã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776864" cy="466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83568" y="908720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Cartão de visita</a:t>
            </a:r>
          </a:p>
        </p:txBody>
      </p:sp>
      <p:sp>
        <p:nvSpPr>
          <p:cNvPr id="4" name="Triângulo isósceles 3"/>
          <p:cNvSpPr/>
          <p:nvPr/>
        </p:nvSpPr>
        <p:spPr>
          <a:xfrm rot="5400000">
            <a:off x="-18256" y="3735288"/>
            <a:ext cx="3131840" cy="3168351"/>
          </a:xfrm>
          <a:prstGeom prst="triangle">
            <a:avLst>
              <a:gd name="adj" fmla="val 100000"/>
            </a:avLst>
          </a:prstGeom>
          <a:solidFill>
            <a:srgbClr val="4938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2" descr="E:\Apresentação de LPT\ofamos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269" y="4653136"/>
            <a:ext cx="2542997" cy="254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061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Apresentação de LPT\Outdoorfinal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77" y="1412775"/>
            <a:ext cx="7467231" cy="496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755576" y="951111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0"/>
              </a:rPr>
              <a:t>Outdoor</a:t>
            </a:r>
          </a:p>
        </p:txBody>
      </p:sp>
      <p:sp>
        <p:nvSpPr>
          <p:cNvPr id="4" name="Triângulo isósceles 3"/>
          <p:cNvSpPr/>
          <p:nvPr/>
        </p:nvSpPr>
        <p:spPr>
          <a:xfrm rot="5400000">
            <a:off x="-18256" y="3735288"/>
            <a:ext cx="3131840" cy="3168351"/>
          </a:xfrm>
          <a:prstGeom prst="triangle">
            <a:avLst>
              <a:gd name="adj" fmla="val 100000"/>
            </a:avLst>
          </a:prstGeom>
          <a:solidFill>
            <a:srgbClr val="4938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2" descr="E:\Apresentação de LPT\ofamos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269" y="4653136"/>
            <a:ext cx="2542997" cy="254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734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1412776"/>
            <a:ext cx="907300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Equipe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3600" dirty="0">
                <a:latin typeface="Adobe Garamond Pro Bold" pitchFamily="18" charset="0"/>
              </a:rPr>
              <a:t>Gabriel </a:t>
            </a:r>
            <a:r>
              <a:rPr lang="pt-BR" sz="3600" dirty="0" err="1">
                <a:latin typeface="Adobe Garamond Pro Bold" pitchFamily="18" charset="0"/>
              </a:rPr>
              <a:t>Carinhato</a:t>
            </a:r>
            <a:r>
              <a:rPr lang="pt-BR" sz="3600" dirty="0">
                <a:latin typeface="Adobe Garamond Pro Bold" pitchFamily="18" charset="0"/>
              </a:rPr>
              <a:t> – Editor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3600" dirty="0">
                <a:latin typeface="Adobe Garamond Pro Bold" pitchFamily="18" charset="0"/>
              </a:rPr>
              <a:t>Gabriel Moraes – Administrador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3600" dirty="0">
                <a:latin typeface="Adobe Garamond Pro Bold" pitchFamily="18" charset="0"/>
              </a:rPr>
              <a:t>Paulo Gabriel – Designer gráfico</a:t>
            </a:r>
          </a:p>
        </p:txBody>
      </p:sp>
      <p:sp>
        <p:nvSpPr>
          <p:cNvPr id="3" name="Triângulo isósceles 2"/>
          <p:cNvSpPr/>
          <p:nvPr/>
        </p:nvSpPr>
        <p:spPr>
          <a:xfrm rot="5400000">
            <a:off x="-18256" y="3735288"/>
            <a:ext cx="3131840" cy="3168351"/>
          </a:xfrm>
          <a:prstGeom prst="triangle">
            <a:avLst>
              <a:gd name="adj" fmla="val 100000"/>
            </a:avLst>
          </a:prstGeom>
          <a:solidFill>
            <a:srgbClr val="4938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E:\Apresentação de LPT\ofamos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261" y="4653136"/>
            <a:ext cx="2542997" cy="254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926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Apresentação de LPT\Nova pasta\youtube pagi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36970"/>
            <a:ext cx="8208912" cy="399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39552" y="1196752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Youtube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  <p:sp>
        <p:nvSpPr>
          <p:cNvPr id="4" name="Triângulo isósceles 3"/>
          <p:cNvSpPr/>
          <p:nvPr/>
        </p:nvSpPr>
        <p:spPr>
          <a:xfrm rot="5400000">
            <a:off x="-18256" y="3735288"/>
            <a:ext cx="3131840" cy="3168351"/>
          </a:xfrm>
          <a:prstGeom prst="triangle">
            <a:avLst>
              <a:gd name="adj" fmla="val 100000"/>
            </a:avLst>
          </a:prstGeom>
          <a:solidFill>
            <a:srgbClr val="4938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2" descr="E:\Apresentação de LPT\ofamos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269" y="4653136"/>
            <a:ext cx="2542997" cy="254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621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Apresentação de LPT\Nova pasta\area da empres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335" y="3212976"/>
            <a:ext cx="6335713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22647" y="76470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Área de atuação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28653" y="1340768"/>
            <a:ext cx="77768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Adobe Garamond Pro Bold" pitchFamily="18" charset="0"/>
              </a:rPr>
              <a:t>A empresa atua principalmente em Jaú e nas cidades vizinhas, mas buscamos expandir essa área com a ajuda de serviços da internet, como por exemplo o </a:t>
            </a:r>
            <a:r>
              <a:rPr lang="pt-BR" sz="2800" dirty="0" err="1">
                <a:latin typeface="Adobe Garamond Pro Bold" pitchFamily="18" charset="0"/>
              </a:rPr>
              <a:t>onedrive</a:t>
            </a:r>
            <a:r>
              <a:rPr lang="pt-BR" sz="2800" dirty="0">
                <a:latin typeface="Adobe Garamond Pro Bold" pitchFamily="18" charset="0"/>
              </a:rPr>
              <a:t>.  </a:t>
            </a:r>
          </a:p>
        </p:txBody>
      </p:sp>
      <p:sp>
        <p:nvSpPr>
          <p:cNvPr id="7" name="Triângulo isósceles 6"/>
          <p:cNvSpPr/>
          <p:nvPr/>
        </p:nvSpPr>
        <p:spPr>
          <a:xfrm rot="5400000">
            <a:off x="-18256" y="3735288"/>
            <a:ext cx="3131840" cy="3168351"/>
          </a:xfrm>
          <a:prstGeom prst="triangle">
            <a:avLst>
              <a:gd name="adj" fmla="val 100000"/>
            </a:avLst>
          </a:prstGeom>
          <a:solidFill>
            <a:srgbClr val="4938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2" descr="E:\Apresentação de LPT\ofamos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269" y="4653136"/>
            <a:ext cx="2542997" cy="254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835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414517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Controle e avaliação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71558" y="2012647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Adobe Garamond Pro Bold" pitchFamily="18" charset="0"/>
              </a:rPr>
              <a:t>Com o passar do tempo, novas empresas são criadas na região e muitas delas não têm conhecimento de como, por exemplo, produzir um comercial ou vídeo promocional.</a:t>
            </a:r>
          </a:p>
        </p:txBody>
      </p:sp>
      <p:sp>
        <p:nvSpPr>
          <p:cNvPr id="9" name="Triângulo isósceles 8"/>
          <p:cNvSpPr/>
          <p:nvPr/>
        </p:nvSpPr>
        <p:spPr>
          <a:xfrm rot="5400000">
            <a:off x="-18256" y="3735288"/>
            <a:ext cx="3131840" cy="3168351"/>
          </a:xfrm>
          <a:prstGeom prst="triangle">
            <a:avLst>
              <a:gd name="adj" fmla="val 100000"/>
            </a:avLst>
          </a:prstGeom>
          <a:solidFill>
            <a:srgbClr val="4938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2" descr="E:\Apresentação de LPT\ofamos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269" y="4653136"/>
            <a:ext cx="2542997" cy="254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1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Apresentação de LPT\Nova pasta\Estudo 2016 Valor Adicionado _base 2014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8880"/>
            <a:ext cx="684076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83568" y="1178749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Adobe Garamond Pro Bold" pitchFamily="18" charset="0"/>
              </a:rPr>
              <a:t>O mercado audiovisual vem ganhando cada vez mais importância com o passar dos anos</a:t>
            </a:r>
          </a:p>
        </p:txBody>
      </p:sp>
      <p:sp>
        <p:nvSpPr>
          <p:cNvPr id="4" name="Triângulo isósceles 3"/>
          <p:cNvSpPr/>
          <p:nvPr/>
        </p:nvSpPr>
        <p:spPr>
          <a:xfrm rot="5400000">
            <a:off x="-18256" y="3735288"/>
            <a:ext cx="3131840" cy="3168351"/>
          </a:xfrm>
          <a:prstGeom prst="triangle">
            <a:avLst>
              <a:gd name="adj" fmla="val 100000"/>
            </a:avLst>
          </a:prstGeom>
          <a:solidFill>
            <a:srgbClr val="4938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2" descr="E:\Apresentação de LPT\ofamos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269" y="4653136"/>
            <a:ext cx="2542997" cy="254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898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1054477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Custo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55576" y="1610797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Adobe Garamond Pro Bold" pitchFamily="18" charset="0"/>
              </a:rPr>
              <a:t>Para determinar o valor do serviço, devem ser       levados em consideração alguns fatores:</a:t>
            </a:r>
          </a:p>
        </p:txBody>
      </p:sp>
      <p:sp>
        <p:nvSpPr>
          <p:cNvPr id="4" name="Triângulo isósceles 3"/>
          <p:cNvSpPr/>
          <p:nvPr/>
        </p:nvSpPr>
        <p:spPr>
          <a:xfrm rot="5400000">
            <a:off x="-18256" y="3735288"/>
            <a:ext cx="3131840" cy="3168351"/>
          </a:xfrm>
          <a:prstGeom prst="triangle">
            <a:avLst>
              <a:gd name="adj" fmla="val 100000"/>
            </a:avLst>
          </a:prstGeom>
          <a:solidFill>
            <a:srgbClr val="4938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2" descr="E:\Apresentação de LPT\ofamos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269" y="4653136"/>
            <a:ext cx="2542997" cy="254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331640" y="2551544"/>
            <a:ext cx="66967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2800" dirty="0">
                <a:latin typeface="Adobe Garamond Pro Bold" pitchFamily="18" charset="0"/>
              </a:rPr>
              <a:t> Despesas mensais (contas, licença dos softwares utilizados, </a:t>
            </a:r>
            <a:r>
              <a:rPr lang="pt-BR" sz="2800" dirty="0" err="1">
                <a:latin typeface="Adobe Garamond Pro Bold" pitchFamily="18" charset="0"/>
              </a:rPr>
              <a:t>etc</a:t>
            </a:r>
            <a:r>
              <a:rPr lang="pt-BR" sz="2800" dirty="0">
                <a:latin typeface="Adobe Garamond Pro Bold" pitchFamily="18" charset="0"/>
              </a:rPr>
              <a:t>);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800" dirty="0">
                <a:latin typeface="Adobe Garamond Pro Bold" pitchFamily="18" charset="0"/>
              </a:rPr>
              <a:t>  Manutenção do equipamento;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800" dirty="0">
                <a:latin typeface="Adobe Garamond Pro Bold" pitchFamily="18" charset="0"/>
              </a:rPr>
              <a:t>  Complexidade do projeto;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800" dirty="0">
                <a:latin typeface="Adobe Garamond Pro Bold" pitchFamily="18" charset="0"/>
              </a:rPr>
              <a:t>  Lucro.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042213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isósceles 2"/>
          <p:cNvSpPr/>
          <p:nvPr/>
        </p:nvSpPr>
        <p:spPr>
          <a:xfrm rot="5400000">
            <a:off x="-18256" y="3735288"/>
            <a:ext cx="3131840" cy="3168351"/>
          </a:xfrm>
          <a:prstGeom prst="triangle">
            <a:avLst>
              <a:gd name="adj" fmla="val 100000"/>
            </a:avLst>
          </a:prstGeom>
          <a:solidFill>
            <a:srgbClr val="4938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Picture 2" descr="E:\Apresentação de LPT\ofamos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269" y="4653136"/>
            <a:ext cx="2542997" cy="254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755576" y="1610797"/>
            <a:ext cx="748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Adobe Garamond Pro Bold" pitchFamily="18" charset="0"/>
              </a:rPr>
              <a:t>Também é necessário levar em consideração os valores destinados ao marketing:</a:t>
            </a:r>
          </a:p>
          <a:p>
            <a:pPr algn="just"/>
            <a:r>
              <a:rPr lang="pt-BR" sz="2800" dirty="0">
                <a:latin typeface="Adobe Garamond Pro Bold" pitchFamily="18" charset="0"/>
              </a:rPr>
              <a:t>      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331640" y="2551544"/>
            <a:ext cx="66967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2800" dirty="0">
                <a:latin typeface="Adobe Garamond Pro Bold" pitchFamily="18" charset="0"/>
              </a:rPr>
              <a:t>Um outdoor (por uma semana) custa uma quantia próxima de R$400,00;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800" dirty="0">
                <a:latin typeface="Adobe Garamond Pro Bold" pitchFamily="18" charset="0"/>
              </a:rPr>
              <a:t>Os cartões de visita (mil cópias) custam aproximadamente R$150,00.</a:t>
            </a:r>
          </a:p>
        </p:txBody>
      </p:sp>
    </p:spTree>
    <p:extLst>
      <p:ext uri="{BB962C8B-B14F-4D97-AF65-F5344CB8AC3E}">
        <p14:creationId xmlns:p14="http://schemas.microsoft.com/office/powerpoint/2010/main" val="19566749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ângulo isósceles 5"/>
          <p:cNvSpPr/>
          <p:nvPr/>
        </p:nvSpPr>
        <p:spPr>
          <a:xfrm rot="5400000">
            <a:off x="-18256" y="3735288"/>
            <a:ext cx="3131840" cy="3168351"/>
          </a:xfrm>
          <a:prstGeom prst="triangle">
            <a:avLst>
              <a:gd name="adj" fmla="val 100000"/>
            </a:avLst>
          </a:prstGeom>
          <a:solidFill>
            <a:srgbClr val="4938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755576" y="1034733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Adobe Garamond Pro Bold" pitchFamily="18" charset="0"/>
              </a:rPr>
              <a:t>Com todos os fatores inclusos, a empresa teria um gasto mensal de aproximadamente R$4500,00 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55576" y="2189182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Adobe Garamond Pro Bold" pitchFamily="18" charset="0"/>
              </a:rPr>
              <a:t>Supondo que a empresa funcione durante 6 dias por semana (exceto aos domingos) e 8 horas por dia, o custo seria de aproximadamente:</a:t>
            </a:r>
            <a:endParaRPr lang="pt-BR" dirty="0">
              <a:latin typeface="Adobe Garamond Pro Bold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979712" y="4561964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R$20,00 por hora de serviço prestado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  <p:pic>
        <p:nvPicPr>
          <p:cNvPr id="5" name="Picture 2" descr="E:\Apresentação de LPT\ofamos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269" y="4653136"/>
            <a:ext cx="2542997" cy="254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752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21296" y="1964829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Adobe Garamond Pro Bold" pitchFamily="18" charset="0"/>
              </a:rPr>
              <a:t>Surgiu a ideia de fazer uma junção do conhecimento de cada integrante voltada à prestação de serviços.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21296" y="1267019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Surgimento</a:t>
            </a:r>
          </a:p>
        </p:txBody>
      </p:sp>
      <p:sp>
        <p:nvSpPr>
          <p:cNvPr id="4" name="Triângulo isósceles 3"/>
          <p:cNvSpPr/>
          <p:nvPr/>
        </p:nvSpPr>
        <p:spPr>
          <a:xfrm rot="5400000">
            <a:off x="-18256" y="3735288"/>
            <a:ext cx="3131840" cy="3168351"/>
          </a:xfrm>
          <a:prstGeom prst="triangle">
            <a:avLst>
              <a:gd name="adj" fmla="val 100000"/>
            </a:avLst>
          </a:prstGeom>
          <a:solidFill>
            <a:srgbClr val="4938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2" descr="E:\Apresentação de LPT\ofamos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269" y="4653136"/>
            <a:ext cx="2542997" cy="254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15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305634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Nicho da empresa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93126" y="1951965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Adobe Garamond Pro Bold" pitchFamily="18" charset="0"/>
              </a:rPr>
              <a:t>Empresa focada em edição e organização de mídias audiovisuais, auxiliando o cliente na produção do seu conteúdo.</a:t>
            </a:r>
          </a:p>
        </p:txBody>
      </p:sp>
      <p:sp>
        <p:nvSpPr>
          <p:cNvPr id="4" name="Triângulo isósceles 3"/>
          <p:cNvSpPr/>
          <p:nvPr/>
        </p:nvSpPr>
        <p:spPr>
          <a:xfrm rot="5400000">
            <a:off x="-18256" y="3735288"/>
            <a:ext cx="3131840" cy="3168351"/>
          </a:xfrm>
          <a:prstGeom prst="triangle">
            <a:avLst>
              <a:gd name="adj" fmla="val 100000"/>
            </a:avLst>
          </a:prstGeom>
          <a:solidFill>
            <a:srgbClr val="4938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2" descr="E:\Apresentação de LPT\ofamos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4653136"/>
            <a:ext cx="2542997" cy="254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621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9590" y="1208946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Missão e valores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39552" y="1916832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Adobe Garamond Pro Bold" pitchFamily="18" charset="0"/>
              </a:rPr>
              <a:t>Prestar o melhor serviço possível com o melhor preço para nossos clientes, e também melhorar nossas habilidades no processo.</a:t>
            </a:r>
          </a:p>
        </p:txBody>
      </p:sp>
      <p:sp>
        <p:nvSpPr>
          <p:cNvPr id="4" name="Triângulo isósceles 3"/>
          <p:cNvSpPr/>
          <p:nvPr/>
        </p:nvSpPr>
        <p:spPr>
          <a:xfrm rot="5400000">
            <a:off x="-18256" y="3735288"/>
            <a:ext cx="3131840" cy="3168351"/>
          </a:xfrm>
          <a:prstGeom prst="triangle">
            <a:avLst>
              <a:gd name="adj" fmla="val 100000"/>
            </a:avLst>
          </a:prstGeom>
          <a:solidFill>
            <a:srgbClr val="4938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2" descr="E:\Apresentação de LPT\ofamos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269" y="4653136"/>
            <a:ext cx="2542997" cy="254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757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ângulo isósceles 1"/>
          <p:cNvSpPr/>
          <p:nvPr/>
        </p:nvSpPr>
        <p:spPr>
          <a:xfrm rot="5400000">
            <a:off x="-18256" y="3735288"/>
            <a:ext cx="3131840" cy="3168351"/>
          </a:xfrm>
          <a:prstGeom prst="triangle">
            <a:avLst>
              <a:gd name="adj" fmla="val 100000"/>
            </a:avLst>
          </a:prstGeom>
          <a:solidFill>
            <a:srgbClr val="4938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Picture 2" descr="E:\Apresentação de LPT\ofamos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269" y="4653136"/>
            <a:ext cx="2542997" cy="254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11560" y="1340768"/>
            <a:ext cx="64807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Diferencial da empresa</a:t>
            </a: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11560" y="2132856"/>
            <a:ext cx="6912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Adobe Garamond Pro Bold" pitchFamily="18" charset="0"/>
              </a:rPr>
              <a:t>Muitas empresas audiovisuais trabalham apenas com a produção e pós-produção de vídeos. Para melhorar o atendimento, nós auxiliamos os clientes nas fases iniciais da produção da sua mídia, sem custo adicional no serviço.</a:t>
            </a:r>
          </a:p>
        </p:txBody>
      </p:sp>
    </p:spTree>
    <p:extLst>
      <p:ext uri="{BB962C8B-B14F-4D97-AF65-F5344CB8AC3E}">
        <p14:creationId xmlns:p14="http://schemas.microsoft.com/office/powerpoint/2010/main" val="2919430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 C. BARROS\Desktop\camera-1229309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56992"/>
            <a:ext cx="3789288" cy="284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riângulo isósceles 2"/>
          <p:cNvSpPr/>
          <p:nvPr/>
        </p:nvSpPr>
        <p:spPr>
          <a:xfrm rot="5400000">
            <a:off x="-18256" y="3735288"/>
            <a:ext cx="3131840" cy="3168351"/>
          </a:xfrm>
          <a:prstGeom prst="triangle">
            <a:avLst>
              <a:gd name="adj" fmla="val 100000"/>
            </a:avLst>
          </a:prstGeom>
          <a:solidFill>
            <a:srgbClr val="4938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Picture 2" descr="E:\Apresentação de LPT\ofamos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269" y="4653136"/>
            <a:ext cx="2542997" cy="254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115616" y="692696"/>
            <a:ext cx="7056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O que nós fazemos?</a:t>
            </a:r>
          </a:p>
          <a:p>
            <a:pPr algn="just"/>
            <a:r>
              <a:rPr lang="pt-BR" sz="2400" dirty="0">
                <a:latin typeface="Adobe Garamond Pro Bold" pitchFamily="18" charset="0"/>
              </a:rPr>
              <a:t>Caso o cliente esteja começando um projeto e não tenha nada pronto, nós colaboramos com o planejamento e com a gravação do material.</a:t>
            </a:r>
          </a:p>
        </p:txBody>
      </p:sp>
      <p:pic>
        <p:nvPicPr>
          <p:cNvPr id="1027" name="Picture 3" descr="C:\Users\GABRIEL C. BARROS\Desktop\4818270339388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897" y="3356992"/>
            <a:ext cx="3789288" cy="284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285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ABRIEL C. BARROS\Deskto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03568"/>
            <a:ext cx="5600801" cy="315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riângulo isósceles 4"/>
          <p:cNvSpPr/>
          <p:nvPr/>
        </p:nvSpPr>
        <p:spPr>
          <a:xfrm rot="5400000">
            <a:off x="-18256" y="3735288"/>
            <a:ext cx="3131840" cy="3168351"/>
          </a:xfrm>
          <a:prstGeom prst="triangle">
            <a:avLst>
              <a:gd name="adj" fmla="val 100000"/>
            </a:avLst>
          </a:prstGeom>
          <a:solidFill>
            <a:srgbClr val="4938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115616" y="995244"/>
            <a:ext cx="7056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Adobe Garamond Pro Bold" pitchFamily="18" charset="0"/>
              </a:rPr>
              <a:t>Assim que o material “bruto” fica pronto, nós esclarecemos com o cliente que tipo de edição ele deseja, também estipulamos um prazo para a entrega do produto final, levando em conta a complexidade do projeto. Em sequência, iniciamos a principal etapa do processo, a edição.</a:t>
            </a:r>
          </a:p>
        </p:txBody>
      </p:sp>
      <p:pic>
        <p:nvPicPr>
          <p:cNvPr id="4" name="Picture 2" descr="E:\Apresentação de LPT\ofamos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269" y="4653136"/>
            <a:ext cx="2542997" cy="254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774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GABRIEL C. BARROS\Desktop\SanDisk-USB-Flash-Pen-Drive-PNG-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192" y="3429000"/>
            <a:ext cx="2615744" cy="219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riângulo isósceles 2"/>
          <p:cNvSpPr/>
          <p:nvPr/>
        </p:nvSpPr>
        <p:spPr>
          <a:xfrm rot="5400000">
            <a:off x="-18256" y="3735288"/>
            <a:ext cx="3131840" cy="3168351"/>
          </a:xfrm>
          <a:prstGeom prst="triangle">
            <a:avLst>
              <a:gd name="adj" fmla="val 100000"/>
            </a:avLst>
          </a:prstGeom>
          <a:solidFill>
            <a:srgbClr val="4938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Picture 2" descr="E:\Apresentação de LPT\ofamos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269" y="4653136"/>
            <a:ext cx="2542997" cy="254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80221" y="1661899"/>
            <a:ext cx="7536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Adobe Garamond Pro Bold" pitchFamily="18" charset="0"/>
              </a:rPr>
              <a:t>O produto final é entregue ao cliente e fica suscetível à mudanças, caso algo não esteja como o cliente desejava.</a:t>
            </a:r>
          </a:p>
        </p:txBody>
      </p:sp>
      <p:pic>
        <p:nvPicPr>
          <p:cNvPr id="3074" name="Picture 2" descr="C:\Users\GABRIEL C. BARROS\Desktop\OneDrive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77072"/>
            <a:ext cx="4586318" cy="144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0925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</TotalTime>
  <Words>515</Words>
  <Application>Microsoft Office PowerPoint</Application>
  <PresentationFormat>Apresentação na tela (4:3)</PresentationFormat>
  <Paragraphs>54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1" baseType="lpstr">
      <vt:lpstr>Adobe Garamond Pro</vt:lpstr>
      <vt:lpstr>Adobe Garamond Pro Bold</vt:lpstr>
      <vt:lpstr>Arial</vt:lpstr>
      <vt:lpstr>Calibri</vt:lpstr>
      <vt:lpstr>Tema do Office</vt:lpstr>
      <vt:lpstr>Editing Force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Edition force</dc:title>
  <dc:creator>Luis Paulo</dc:creator>
  <cp:lastModifiedBy>Gabriel Moraes</cp:lastModifiedBy>
  <cp:revision>52</cp:revision>
  <dcterms:created xsi:type="dcterms:W3CDTF">2018-05-16T10:49:09Z</dcterms:created>
  <dcterms:modified xsi:type="dcterms:W3CDTF">2019-06-01T19:02:32Z</dcterms:modified>
</cp:coreProperties>
</file>