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7"/>
  </p:notesMasterIdLst>
  <p:handoutMasterIdLst>
    <p:handoutMasterId r:id="rId58"/>
  </p:handoutMasterIdLst>
  <p:sldIdLst>
    <p:sldId id="267" r:id="rId2"/>
    <p:sldId id="280" r:id="rId3"/>
    <p:sldId id="258" r:id="rId4"/>
    <p:sldId id="259" r:id="rId5"/>
    <p:sldId id="260" r:id="rId6"/>
    <p:sldId id="305" r:id="rId7"/>
    <p:sldId id="307" r:id="rId8"/>
    <p:sldId id="309" r:id="rId9"/>
    <p:sldId id="310" r:id="rId10"/>
    <p:sldId id="311" r:id="rId11"/>
    <p:sldId id="312" r:id="rId12"/>
    <p:sldId id="313" r:id="rId13"/>
    <p:sldId id="328" r:id="rId14"/>
    <p:sldId id="315" r:id="rId15"/>
    <p:sldId id="298" r:id="rId16"/>
    <p:sldId id="316" r:id="rId17"/>
    <p:sldId id="261" r:id="rId18"/>
    <p:sldId id="262" r:id="rId19"/>
    <p:sldId id="317" r:id="rId20"/>
    <p:sldId id="269" r:id="rId21"/>
    <p:sldId id="273" r:id="rId22"/>
    <p:sldId id="272" r:id="rId23"/>
    <p:sldId id="283" r:id="rId24"/>
    <p:sldId id="284" r:id="rId25"/>
    <p:sldId id="285" r:id="rId26"/>
    <p:sldId id="286" r:id="rId27"/>
    <p:sldId id="282" r:id="rId28"/>
    <p:sldId id="287" r:id="rId29"/>
    <p:sldId id="288" r:id="rId30"/>
    <p:sldId id="289" r:id="rId31"/>
    <p:sldId id="271" r:id="rId32"/>
    <p:sldId id="270" r:id="rId33"/>
    <p:sldId id="281" r:id="rId34"/>
    <p:sldId id="263" r:id="rId35"/>
    <p:sldId id="264" r:id="rId36"/>
    <p:sldId id="265" r:id="rId37"/>
    <p:sldId id="266" r:id="rId38"/>
    <p:sldId id="291" r:id="rId39"/>
    <p:sldId id="318" r:id="rId40"/>
    <p:sldId id="319" r:id="rId41"/>
    <p:sldId id="320" r:id="rId42"/>
    <p:sldId id="324" r:id="rId43"/>
    <p:sldId id="321" r:id="rId44"/>
    <p:sldId id="325" r:id="rId45"/>
    <p:sldId id="326" r:id="rId46"/>
    <p:sldId id="327" r:id="rId47"/>
    <p:sldId id="279" r:id="rId48"/>
    <p:sldId id="322" r:id="rId49"/>
    <p:sldId id="323" r:id="rId50"/>
    <p:sldId id="299" r:id="rId51"/>
    <p:sldId id="301" r:id="rId52"/>
    <p:sldId id="303" r:id="rId53"/>
    <p:sldId id="290" r:id="rId54"/>
    <p:sldId id="274" r:id="rId55"/>
    <p:sldId id="308" r:id="rId5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FC2A-C15F-46D1-A8D0-111BD34F1D62}" type="datetime1">
              <a:rPr lang="pt-BR" smtClean="0"/>
              <a:t>29/11/2017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38032-B9E0-494D-85BA-B474F0D540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2066D4-F417-48D9-8428-8498761F08DE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764AD8-5229-44E4-9BAC-D1182B1E95E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83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02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93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90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529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48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764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29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71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99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62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09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423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511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84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208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812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10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83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787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57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1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757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040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64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675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7764AD8-5229-44E4-9BAC-D1182B1E95E5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560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CC22AC3-47E6-4149-8F21-6ED856F4B560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903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781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596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267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15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73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741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785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741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55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528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836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960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407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883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825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1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6907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6846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045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2615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336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65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50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51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29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312954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190E8A-2798-49A4-B79F-CF3DBBCC8E53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1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69794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441168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0640F-D7DB-4A5D-ACAD-2A34B2568A29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63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087479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716DF4-170A-407D-A599-9C433E11B55F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050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8525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F4D2F-8408-45E1-B59C-BA852200BC70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87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EC8A38-F470-4B21-9F8D-8447E1809F28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430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042823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048" y="-5407"/>
            <a:ext cx="12188952" cy="6863407"/>
            <a:chOff x="3048" y="-5407"/>
            <a:chExt cx="12188952" cy="6863407"/>
          </a:xfrm>
        </p:grpSpPr>
        <p:sp>
          <p:nvSpPr>
            <p:cNvPr id="8" name="Retângulo 7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pic>
        <p:nvPicPr>
          <p:cNvPr id="10" name="Imagem 9" descr="Mãos sobre um teclado em close-up à esquerda e rostos de três pessoas em close-up à direita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0"/>
          <a:stretch/>
        </p:blipFill>
        <p:spPr>
          <a:xfrm>
            <a:off x="2620347" y="-7553"/>
            <a:ext cx="6964163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C0FC42AB-8F84-448C-BA62-414E0ED8B1CB}" type="datetime1">
              <a:rPr lang="pt-BR" noProof="0" smtClean="0"/>
              <a:t>29/11/2017</a:t>
            </a:fld>
            <a:endParaRPr lang="pt-BR" noProof="0" dirty="0"/>
          </a:p>
        </p:txBody>
      </p:sp>
      <p:sp>
        <p:nvSpPr>
          <p:cNvPr id="14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15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93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64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  <p15:guide id="8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ofapps.com/brazil-mobile-internet-app-usage-statistics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azuinc.com/resources/whitepaper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Levando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você</a:t>
            </a:r>
            <a:endParaRPr lang="pt-BR" dirty="0"/>
          </a:p>
        </p:txBody>
      </p:sp>
      <p:pic>
        <p:nvPicPr>
          <p:cNvPr id="15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52" y="4077072"/>
            <a:ext cx="2885095" cy="2495180"/>
          </a:xfrm>
        </p:spPr>
      </p:pic>
      <p:sp>
        <p:nvSpPr>
          <p:cNvPr id="16" name="Retângulo 15"/>
          <p:cNvSpPr/>
          <p:nvPr/>
        </p:nvSpPr>
        <p:spPr>
          <a:xfrm>
            <a:off x="4077275" y="2300045"/>
            <a:ext cx="4037446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DATA</a:t>
            </a:r>
            <a:endParaRPr lang="pt-BR" sz="960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374377" y="3188097"/>
            <a:ext cx="5443243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b="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SYSTEM</a:t>
            </a:r>
            <a:endParaRPr lang="pt-BR" sz="9600" b="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wixstatic.com/media/647c38_b32ce3b88aed44bc8f5d835a2aab0ab0~mv2.png/v1/fill/w_630,h_326,al_c,usm_0.66_1.00_0.01/647c38_b32ce3b88aed44bc8f5d835a2aab0ab0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564904"/>
            <a:ext cx="6314530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móveis mais populares (milhões)</a:t>
            </a:r>
            <a:endParaRPr lang="pt-BR" sz="1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7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.wixstatic.com/media/647c38_6a8cf946c0e74068977b442b453f1cd3~mv2.png/v1/fill/w_630,h_397,al_c,usm_0.66_1.00_0.01/647c38_6a8cf946c0e74068977b442b453f1cd3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636912"/>
            <a:ext cx="6314530" cy="3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err="1"/>
              <a:t>Freqüência</a:t>
            </a:r>
            <a:r>
              <a:rPr lang="pt-BR" dirty="0"/>
              <a:t> de uso do aplicativo, por tipo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wixstatic.com/media/647c38_c444db44f28c4db682b792d45bf1cae9~mv2.png/v1/fill/w_630,h_701,al_c,usm_0.66_1.00_0.01/647c38_c444db44f28c4db682b792d45bf1cae9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636912"/>
            <a:ext cx="6314530" cy="3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de mensagens móveis usados ​​no Brasil, por usuários da Internet em 2015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smtClean="0"/>
              <a:t>Foi com base no que a empresa poderia oferecer na área de TI que surgiu o logo e o nome.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ço Reservado para Conteú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75" y="4022469"/>
            <a:ext cx="2885095" cy="24951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798898" y="2245442"/>
            <a:ext cx="4037446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DATA</a:t>
            </a:r>
            <a:endParaRPr lang="pt-BR" sz="960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96000" y="3133494"/>
            <a:ext cx="5443243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b="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SYSTEM</a:t>
            </a:r>
            <a:endParaRPr lang="pt-BR" sz="9600" b="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Nossos produtos.</a:t>
            </a: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 Nossos produtos são variados de acordo com a necessidade do cliente.</a:t>
            </a:r>
          </a:p>
          <a:p>
            <a:pPr marL="0" lv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3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1" y="2644755"/>
            <a:ext cx="6297769" cy="3308192"/>
          </a:xfrm>
        </p:spPr>
      </p:pic>
      <p:sp>
        <p:nvSpPr>
          <p:cNvPr id="17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Exemplo 1:</a:t>
            </a: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Perdido, não lembra onde esta, isso é perda de memória de curto prazo, a Data System Technology tem a solução pra você.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965067" y="4047713"/>
            <a:ext cx="1008468" cy="50227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Produtos</a:t>
            </a:r>
            <a:endParaRPr lang="pt-B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1" y="2644755"/>
            <a:ext cx="6297769" cy="3308192"/>
          </a:xfrm>
          <a:prstGeom prst="rect">
            <a:avLst/>
          </a:prstGeom>
        </p:spPr>
      </p:pic>
      <p:sp>
        <p:nvSpPr>
          <p:cNvPr id="17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Exemplo 1.1:</a:t>
            </a: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Conheça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pt-BR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Checkroom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Um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banco de                        feito pra você controlar o seu estoque de cartas.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965067" y="4047713"/>
            <a:ext cx="1008468" cy="50227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Produtos</a:t>
            </a:r>
            <a:endParaRPr lang="pt-B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8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social: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Localizar um determinado </a:t>
            </a:r>
            <a:r>
              <a:rPr lang="pt-BR" dirty="0">
                <a:latin typeface="Cambria" panose="02040503050406030204" pitchFamily="18" charset="0"/>
              </a:rPr>
              <a:t>endereço pelo </a:t>
            </a:r>
            <a:r>
              <a:rPr lang="pt-BR" dirty="0" smtClean="0">
                <a:latin typeface="Cambria" panose="02040503050406030204" pitchFamily="18" charset="0"/>
              </a:rPr>
              <a:t>pedestre tem se tornado cada vez mais difícil, nas </a:t>
            </a:r>
            <a:r>
              <a:rPr lang="pt-BR" dirty="0">
                <a:latin typeface="Cambria" panose="02040503050406030204" pitchFamily="18" charset="0"/>
              </a:rPr>
              <a:t>grande cidades, centros, bairros e avenidas.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8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934055"/>
            <a:ext cx="3017520" cy="324255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177281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Exemplo 2:</a:t>
            </a:r>
            <a:endParaRPr lang="pt-B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</a:t>
            </a: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Instalar </a:t>
            </a:r>
            <a:r>
              <a:rPr lang="pt-BR" dirty="0">
                <a:latin typeface="Cambria" panose="02040503050406030204" pitchFamily="18" charset="0"/>
              </a:rPr>
              <a:t>sistemas de localização por satélite, mais conhecido como GPS nas grandes cidades, centros, bairros e </a:t>
            </a:r>
            <a:r>
              <a:rPr lang="pt-BR" dirty="0" smtClean="0">
                <a:latin typeface="Cambria" panose="02040503050406030204" pitchFamily="18" charset="0"/>
              </a:rPr>
              <a:t>avenidas tem facilitado a vida de muitas pessoas.</a:t>
            </a: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82" y="2773363"/>
            <a:ext cx="2366810" cy="34035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177281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Exemplo 2.2:</a:t>
            </a:r>
            <a:endParaRPr lang="pt-B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Nossos serviços.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é Quem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Principais executivos da empresa.</a:t>
            </a:r>
          </a:p>
          <a:p>
            <a:pPr marL="0" indent="0" algn="ctr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Colocar </a:t>
            </a:r>
            <a:r>
              <a:rPr lang="pt-BR" dirty="0">
                <a:latin typeface="Cambria" panose="02040503050406030204" pitchFamily="18" charset="0"/>
              </a:rPr>
              <a:t>função: Vitor Manoel.</a:t>
            </a:r>
          </a:p>
          <a:p>
            <a:pPr algn="ctr"/>
            <a:r>
              <a:rPr lang="pt-BR" dirty="0">
                <a:latin typeface="Cambria" panose="02040503050406030204" pitchFamily="18" charset="0"/>
              </a:rPr>
              <a:t>Colocar função: João.</a:t>
            </a:r>
          </a:p>
          <a:p>
            <a:pPr algn="ctr"/>
            <a:r>
              <a:rPr lang="pt-BR" dirty="0">
                <a:latin typeface="Cambria" panose="02040503050406030204" pitchFamily="18" charset="0"/>
              </a:rPr>
              <a:t>Colocar função: Moab Rodrigues.</a:t>
            </a:r>
          </a:p>
          <a:p>
            <a:pPr algn="ctr"/>
            <a:r>
              <a:rPr lang="pt-BR" dirty="0">
                <a:latin typeface="Cambria" panose="02040503050406030204" pitchFamily="18" charset="0"/>
              </a:rPr>
              <a:t>Colocar função: Renan Vinicius. </a:t>
            </a:r>
          </a:p>
          <a:p>
            <a:pPr marL="0" indent="0" algn="ctr" rtl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4"/>
            <a:ext cx="6297769" cy="3308191"/>
          </a:xfr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1.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6661"/>
            <a:ext cx="6297769" cy="330603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2.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4"/>
            <a:ext cx="6297769" cy="330819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3.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Recepção </a:t>
            </a:r>
            <a:r>
              <a:rPr lang="pt-BR" dirty="0">
                <a:latin typeface="Cambria" panose="02040503050406030204" pitchFamily="18" charset="0"/>
              </a:rPr>
              <a:t>de pessoas.</a:t>
            </a:r>
          </a:p>
          <a:p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Ambiente </a:t>
            </a:r>
            <a:r>
              <a:rPr lang="pt-BR" dirty="0">
                <a:latin typeface="Cambria" panose="02040503050406030204" pitchFamily="18" charset="0"/>
              </a:rPr>
              <a:t>de </a:t>
            </a:r>
            <a:r>
              <a:rPr lang="pt-BR" dirty="0" smtClean="0">
                <a:latin typeface="Cambria" panose="02040503050406030204" pitchFamily="18" charset="0"/>
              </a:rPr>
              <a:t>espera da recepção.</a:t>
            </a: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descanso dos </a:t>
            </a:r>
            <a:r>
              <a:rPr lang="pt-BR" dirty="0">
                <a:latin typeface="Cambria" panose="02040503050406030204" pitchFamily="18" charset="0"/>
              </a:rPr>
              <a:t>funcionários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3956"/>
            <a:ext cx="6297769" cy="330874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reunião </a:t>
            </a:r>
            <a:r>
              <a:rPr lang="pt-BR" dirty="0">
                <a:latin typeface="Cambria" panose="02040503050406030204" pitchFamily="18" charset="0"/>
              </a:rPr>
              <a:t>e feedback.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</a:t>
            </a:r>
            <a:r>
              <a:rPr lang="pt-BR" dirty="0">
                <a:latin typeface="Cambria" panose="02040503050406030204" pitchFamily="18" charset="0"/>
              </a:rPr>
              <a:t>treinamento profissional, seleção de pessoas e seminários relevantes ao regimento da empresa.</a:t>
            </a:r>
          </a:p>
        </p:txBody>
      </p:sp>
    </p:spTree>
    <p:extLst>
      <p:ext uri="{BB962C8B-B14F-4D97-AF65-F5344CB8AC3E}">
        <p14:creationId xmlns:p14="http://schemas.microsoft.com/office/powerpoint/2010/main" val="38368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8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Estação de trabalho dos funcionários da empresa.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7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Centro de Controle operacional: </a:t>
            </a:r>
            <a:r>
              <a:rPr lang="pt-BR" dirty="0" smtClean="0">
                <a:latin typeface="Cambria" panose="02040503050406030204" pitchFamily="18" charset="0"/>
              </a:rPr>
              <a:t>Monitorar</a:t>
            </a:r>
            <a:r>
              <a:rPr lang="pt-BR" dirty="0">
                <a:latin typeface="Cambria" panose="02040503050406030204" pitchFamily="18" charset="0"/>
              </a:rPr>
              <a:t>, coletar  e analisar processos e </a:t>
            </a:r>
            <a:r>
              <a:rPr lang="pt-BR" dirty="0" smtClean="0">
                <a:latin typeface="Cambria" panose="02040503050406030204" pitchFamily="18" charset="0"/>
              </a:rPr>
              <a:t>resultados das atividades realizadas na empresa.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Agenda/Tópicos a serem abordados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59496" y="2933699"/>
            <a:ext cx="5181600" cy="3243263"/>
          </a:xfrm>
        </p:spPr>
        <p:txBody>
          <a:bodyPr rtlCol="0"/>
          <a:lstStyle/>
          <a:p>
            <a:pPr rtl="0"/>
            <a:r>
              <a:rPr lang="pt-BR" dirty="0" smtClean="0">
                <a:latin typeface="Cambria" panose="02040503050406030204" pitchFamily="18" charset="0"/>
              </a:rPr>
              <a:t>Histórico da empresa/</a:t>
            </a:r>
            <a:br>
              <a:rPr lang="pt-BR" dirty="0" smtClean="0">
                <a:latin typeface="Cambria" panose="02040503050406030204" pitchFamily="18" charset="0"/>
              </a:rPr>
            </a:br>
            <a:r>
              <a:rPr lang="pt-BR" dirty="0" smtClean="0">
                <a:latin typeface="Cambria" panose="02040503050406030204" pitchFamily="18" charset="0"/>
              </a:rPr>
              <a:t>Visão da empresa.</a:t>
            </a:r>
          </a:p>
          <a:p>
            <a:pPr rtl="0"/>
            <a:r>
              <a:rPr lang="pt-BR" dirty="0" smtClean="0">
                <a:latin typeface="Cambria" panose="02040503050406030204" pitchFamily="18" charset="0"/>
              </a:rPr>
              <a:t>Quem é quem.</a:t>
            </a:r>
          </a:p>
          <a:p>
            <a:pPr rtl="0"/>
            <a:r>
              <a:rPr lang="pt-BR" dirty="0" smtClean="0">
                <a:latin typeface="Cambria" panose="02040503050406030204" pitchFamily="18" charset="0"/>
              </a:rPr>
              <a:t>Políticas da empresa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042368" y="2933699"/>
            <a:ext cx="5181600" cy="3243263"/>
          </a:xfrm>
        </p:spPr>
        <p:txBody>
          <a:bodyPr rtlCol="0"/>
          <a:lstStyle/>
          <a:p>
            <a:pPr rtl="0"/>
            <a:r>
              <a:rPr lang="pt-BR" dirty="0" smtClean="0">
                <a:latin typeface="Cambria" panose="02040503050406030204" pitchFamily="18" charset="0"/>
              </a:rPr>
              <a:t>Avaliações de desempenho.</a:t>
            </a:r>
          </a:p>
          <a:p>
            <a:pPr rtl="0"/>
            <a:r>
              <a:rPr lang="pt-BR" dirty="0" smtClean="0">
                <a:latin typeface="Cambria" panose="02040503050406030204" pitchFamily="18" charset="0"/>
              </a:rPr>
              <a:t>Resumo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6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Oficina técnica: Produzir, adaptar, testar e validar placa </a:t>
            </a:r>
            <a:r>
              <a:rPr lang="pt-BR" dirty="0">
                <a:latin typeface="Cambria" panose="02040503050406030204" pitchFamily="18" charset="0"/>
              </a:rPr>
              <a:t>de </a:t>
            </a:r>
            <a:r>
              <a:rPr lang="pt-BR" dirty="0" smtClean="0">
                <a:latin typeface="Cambria" panose="02040503050406030204" pitchFamily="18" charset="0"/>
              </a:rPr>
              <a:t>circuitos,  para o funcionamento de novas tecnologias.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Copa</a:t>
            </a:r>
            <a:r>
              <a:rPr lang="pt-BR" dirty="0">
                <a:latin typeface="Cambria" panose="02040503050406030204" pitchFamily="18" charset="0"/>
              </a:rPr>
              <a:t>: </a:t>
            </a:r>
            <a:r>
              <a:rPr lang="pt-BR" dirty="0" smtClean="0">
                <a:latin typeface="Cambria" panose="02040503050406030204" pitchFamily="18" charset="0"/>
              </a:rPr>
              <a:t>Utilizado para realizar </a:t>
            </a:r>
            <a:r>
              <a:rPr lang="pt-BR" dirty="0" err="1">
                <a:latin typeface="Cambria" panose="02040503050406030204" pitchFamily="18" charset="0"/>
              </a:rPr>
              <a:t>coffee</a:t>
            </a:r>
            <a:r>
              <a:rPr lang="pt-BR" dirty="0">
                <a:latin typeface="Cambria" panose="02040503050406030204" pitchFamily="18" charset="0"/>
              </a:rPr>
              <a:t> break e </a:t>
            </a:r>
            <a:r>
              <a:rPr lang="pt-BR" dirty="0" err="1">
                <a:latin typeface="Cambria" panose="02040503050406030204" pitchFamily="18" charset="0"/>
              </a:rPr>
              <a:t>snacks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Visão </a:t>
            </a:r>
            <a:r>
              <a:rPr lang="pt-BR" dirty="0" smtClean="0">
                <a:latin typeface="Cambria" panose="02040503050406030204" pitchFamily="18" charset="0"/>
              </a:rPr>
              <a:t>1.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7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4"/>
            <a:ext cx="6297769" cy="33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Copa</a:t>
            </a:r>
            <a:r>
              <a:rPr lang="pt-BR" dirty="0">
                <a:latin typeface="Cambria" panose="02040503050406030204" pitchFamily="18" charset="0"/>
              </a:rPr>
              <a:t>: Utilizado para realizar </a:t>
            </a:r>
            <a:r>
              <a:rPr lang="pt-BR" dirty="0" err="1" smtClean="0">
                <a:latin typeface="Cambria" panose="02040503050406030204" pitchFamily="18" charset="0"/>
              </a:rPr>
              <a:t>Coffee</a:t>
            </a:r>
            <a:r>
              <a:rPr lang="pt-BR" dirty="0" smtClean="0">
                <a:latin typeface="Cambria" panose="02040503050406030204" pitchFamily="18" charset="0"/>
              </a:rPr>
              <a:t> Break </a:t>
            </a:r>
            <a:r>
              <a:rPr lang="pt-BR" dirty="0">
                <a:latin typeface="Cambria" panose="02040503050406030204" pitchFamily="18" charset="0"/>
              </a:rPr>
              <a:t>e </a:t>
            </a:r>
            <a:r>
              <a:rPr lang="pt-BR" dirty="0" err="1" smtClean="0">
                <a:latin typeface="Cambria" panose="02040503050406030204" pitchFamily="18" charset="0"/>
              </a:rPr>
              <a:t>Snacks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2.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8431"/>
            <a:ext cx="6297769" cy="330426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Refeitório: Local onde se realiza às refeições em comum.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algn="ctr"/>
            <a:endParaRPr lang="pt-BR" dirty="0" smtClean="0">
              <a:latin typeface="Cambria" panose="02040503050406030204" pitchFamily="18" charset="0"/>
            </a:endParaRP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Missão; 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Visão;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Valores</a:t>
            </a:r>
            <a:r>
              <a:rPr lang="pt-BR" dirty="0" smtClean="0">
                <a:latin typeface="Cambria" panose="02040503050406030204" pitchFamily="18" charset="0"/>
              </a:rPr>
              <a:t>;</a:t>
            </a:r>
            <a:endParaRPr lang="pt-BR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Missão da empresa.</a:t>
            </a: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Planejar e prover soluções de tecnologia unindo rigor técnico e agilidade de execução através de equipe de alto desempenho na vanguarda do cenário competitivo. </a:t>
            </a:r>
          </a:p>
        </p:txBody>
      </p:sp>
    </p:spTree>
    <p:extLst>
      <p:ext uri="{BB962C8B-B14F-4D97-AF65-F5344CB8AC3E}">
        <p14:creationId xmlns:p14="http://schemas.microsoft.com/office/powerpoint/2010/main" val="16990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Visão da empresa.</a:t>
            </a: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Tornar-se referência de atuação para o ambiente corporativo, através da excelência em soluções de TI, contribuindo com os resultados dos clientes, assegurando a sustentabilidade do negócio com inovação, responsabilidade social e ambiental e o bem-estar das pessoas. </a:t>
            </a:r>
          </a:p>
        </p:txBody>
      </p:sp>
    </p:spTree>
    <p:extLst>
      <p:ext uri="{BB962C8B-B14F-4D97-AF65-F5344CB8AC3E}">
        <p14:creationId xmlns:p14="http://schemas.microsoft.com/office/powerpoint/2010/main" val="35313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Valores da empresa.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r>
              <a:rPr lang="pt-BR" b="1" dirty="0">
                <a:latin typeface="Cambria" panose="02040503050406030204" pitchFamily="18" charset="0"/>
              </a:rPr>
              <a:t>Integridade</a:t>
            </a:r>
            <a:r>
              <a:rPr lang="pt-BR" dirty="0">
                <a:latin typeface="Cambria" panose="02040503050406030204" pitchFamily="18" charset="0"/>
              </a:rPr>
              <a:t> - Ética e </a:t>
            </a:r>
            <a:r>
              <a:rPr lang="pt-BR" dirty="0" smtClean="0">
                <a:latin typeface="Cambria" panose="02040503050406030204" pitchFamily="18" charset="0"/>
              </a:rPr>
              <a:t>Transparência;</a:t>
            </a:r>
            <a:endParaRPr lang="pt-BR" dirty="0">
              <a:latin typeface="Cambria" panose="02040503050406030204" pitchFamily="18" charset="0"/>
            </a:endParaRPr>
          </a:p>
          <a:p>
            <a:r>
              <a:rPr lang="pt-BR" b="1" dirty="0">
                <a:latin typeface="Cambria" panose="02040503050406030204" pitchFamily="18" charset="0"/>
              </a:rPr>
              <a:t>Responsabilidade</a:t>
            </a:r>
            <a:r>
              <a:rPr lang="pt-BR" dirty="0">
                <a:latin typeface="Cambria" panose="02040503050406030204" pitchFamily="18" charset="0"/>
              </a:rPr>
              <a:t> - Profissional, ambiental e </a:t>
            </a:r>
            <a:r>
              <a:rPr lang="pt-BR" dirty="0" smtClean="0">
                <a:latin typeface="Cambria" panose="02040503050406030204" pitchFamily="18" charset="0"/>
              </a:rPr>
              <a:t>social;</a:t>
            </a:r>
            <a:endParaRPr lang="pt-BR" dirty="0">
              <a:latin typeface="Cambria" panose="02040503050406030204" pitchFamily="18" charset="0"/>
            </a:endParaRPr>
          </a:p>
          <a:p>
            <a:r>
              <a:rPr lang="pt-BR" b="1" dirty="0">
                <a:latin typeface="Cambria" panose="02040503050406030204" pitchFamily="18" charset="0"/>
              </a:rPr>
              <a:t>Inovação</a:t>
            </a:r>
            <a:r>
              <a:rPr lang="pt-BR" dirty="0">
                <a:latin typeface="Cambria" panose="02040503050406030204" pitchFamily="18" charset="0"/>
              </a:rPr>
              <a:t> - Busca pelo </a:t>
            </a:r>
            <a:r>
              <a:rPr lang="pt-BR" dirty="0" smtClean="0">
                <a:latin typeface="Cambria" panose="02040503050406030204" pitchFamily="18" charset="0"/>
              </a:rPr>
              <a:t>melhor;</a:t>
            </a: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rtl="0"/>
            <a:endParaRPr lang="pt-BR" dirty="0" smtClean="0">
              <a:latin typeface="Cambria" panose="02040503050406030204" pitchFamily="18" charset="0"/>
            </a:endParaRP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endParaRPr lang="pt-BR" dirty="0" smtClean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Transmitir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ao consumidor a nossa marca. </a:t>
            </a:r>
            <a:endParaRPr lang="pt-BR" dirty="0" smtClean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Solucionar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problemas referente ao consumidor</a:t>
            </a:r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Divulgar nossa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rtl="0"/>
            <a:endParaRPr lang="pt-BR" dirty="0" smtClean="0">
              <a:latin typeface="Cambria" panose="02040503050406030204" pitchFamily="18" charset="0"/>
            </a:endParaRP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qualidade do prod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73363"/>
            <a:ext cx="6297769" cy="33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Transmitir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ao consumidor a nossa marca. 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6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empresa</a:t>
            </a: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 A </a:t>
            </a:r>
            <a:r>
              <a:rPr lang="pt-BR" dirty="0">
                <a:latin typeface="Cambria" panose="02040503050406030204" pitchFamily="18" charset="0"/>
              </a:rPr>
              <a:t>Data System é uma software </a:t>
            </a:r>
            <a:r>
              <a:rPr lang="pt-BR" dirty="0" err="1">
                <a:latin typeface="Cambria" panose="02040503050406030204" pitchFamily="18" charset="0"/>
              </a:rPr>
              <a:t>house</a:t>
            </a:r>
            <a:r>
              <a:rPr lang="pt-BR" dirty="0">
                <a:latin typeface="Cambria" panose="02040503050406030204" pitchFamily="18" charset="0"/>
              </a:rPr>
              <a:t>, </a:t>
            </a:r>
            <a:r>
              <a:rPr lang="pt-BR" dirty="0">
                <a:latin typeface="Cambria" panose="02040503050406030204" pitchFamily="18" charset="0"/>
              </a:rPr>
              <a:t>uma empresa que desenvolve </a:t>
            </a:r>
            <a:r>
              <a:rPr lang="pt-BR" dirty="0" smtClean="0">
                <a:latin typeface="Cambria" panose="02040503050406030204" pitchFamily="18" charset="0"/>
              </a:rPr>
              <a:t>vários </a:t>
            </a:r>
            <a:r>
              <a:rPr lang="pt-BR" dirty="0">
                <a:latin typeface="Cambria" panose="02040503050406030204" pitchFamily="18" charset="0"/>
              </a:rPr>
              <a:t>tipos de aplicações, sejam elas desktops ou mobiles. </a:t>
            </a:r>
            <a:r>
              <a:rPr lang="pt-BR" dirty="0">
                <a:latin typeface="Cambria" panose="02040503050406030204" pitchFamily="18" charset="0"/>
              </a:rPr>
              <a:t>Podem ser aplicações para gestão de empresas </a:t>
            </a:r>
            <a:r>
              <a:rPr lang="pt-BR" dirty="0">
                <a:latin typeface="Cambria" panose="02040503050406030204" pitchFamily="18" charset="0"/>
              </a:rPr>
              <a:t>e até </a:t>
            </a:r>
            <a:r>
              <a:rPr lang="pt-BR" dirty="0">
                <a:latin typeface="Cambria" panose="02040503050406030204" pitchFamily="18" charset="0"/>
              </a:rPr>
              <a:t>jogos para crianças</a:t>
            </a:r>
            <a:r>
              <a:rPr lang="pt-BR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solução de proble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03706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Solucionar problemas referente ao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consumidor.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sultado de imagem para divulgação d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9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Medias sociais. 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divulgação por blo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8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Blog.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8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Anúncio em radio.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5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m para propaganda  televi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4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Comerciais de TV.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1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3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Jornais.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3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Panfletos.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1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/>
              <a:t>Principais Características do Público – Alvo</a:t>
            </a:r>
          </a:p>
          <a:p>
            <a:pPr marL="0" lvl="0" indent="0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Público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de todas as idades;</a:t>
            </a:r>
          </a:p>
          <a:p>
            <a:pPr lvl="0"/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Grandes empresas;</a:t>
            </a:r>
          </a:p>
          <a:p>
            <a:pPr lvl="0"/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Pequenas empresas.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16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/>
              <a:t>Objetivos x </a:t>
            </a:r>
            <a:r>
              <a:rPr lang="pt-BR" dirty="0"/>
              <a:t>Público – </a:t>
            </a:r>
            <a:r>
              <a:rPr lang="pt-BR" dirty="0" smtClean="0"/>
              <a:t>Alvo.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Atender as necessidades do consumidor.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os </a:t>
            </a:r>
            <a:r>
              <a:rPr lang="pt-BR" dirty="0" smtClean="0"/>
              <a:t>benefícios </a:t>
            </a:r>
            <a:r>
              <a:rPr lang="pt-BR" dirty="0"/>
              <a:t>que o produto oferece. </a:t>
            </a:r>
          </a:p>
          <a:p>
            <a:pPr marL="0" lvl="0" indent="0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0600" y="16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0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/>
              <a:t>Área </a:t>
            </a:r>
            <a:r>
              <a:rPr lang="pt-BR" dirty="0"/>
              <a:t>da </a:t>
            </a:r>
            <a:r>
              <a:rPr lang="pt-BR" dirty="0" smtClean="0"/>
              <a:t>campanha.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Divulgar nossa empresa online com propagandas e em redes sociais.</a:t>
            </a:r>
          </a:p>
          <a:p>
            <a:r>
              <a:rPr lang="pt-BR" dirty="0"/>
              <a:t>Distribuir  “ demos” de nossos software.</a:t>
            </a:r>
          </a:p>
          <a:p>
            <a:r>
              <a:rPr lang="pt-BR" dirty="0"/>
              <a:t>Patrocinar escolas com nossos software. </a:t>
            </a:r>
          </a:p>
          <a:p>
            <a:pPr marL="0" lvl="0" indent="0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0600" y="16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1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Como </a:t>
            </a:r>
            <a:r>
              <a:rPr lang="pt-BR" dirty="0" smtClean="0">
                <a:latin typeface="Cambria" panose="02040503050406030204" pitchFamily="18" charset="0"/>
              </a:rPr>
              <a:t>surgiu </a:t>
            </a:r>
            <a:r>
              <a:rPr lang="pt-BR" dirty="0">
                <a:latin typeface="Cambria" panose="02040503050406030204" pitchFamily="18" charset="0"/>
              </a:rPr>
              <a:t>a empresa.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Pensando </a:t>
            </a:r>
            <a:r>
              <a:rPr lang="pt-BR" dirty="0">
                <a:latin typeface="Cambria" panose="02040503050406030204" pitchFamily="18" charset="0"/>
              </a:rPr>
              <a:t>nas necessidades que podem ser solucionadas usando a </a:t>
            </a:r>
            <a:r>
              <a:rPr lang="pt-BR" dirty="0" smtClean="0">
                <a:latin typeface="Cambria" panose="02040503050406030204" pitchFamily="18" charset="0"/>
              </a:rPr>
              <a:t>tecnologia a </a:t>
            </a:r>
            <a:r>
              <a:rPr lang="pt-BR" dirty="0">
                <a:latin typeface="Cambria" panose="02040503050406030204" pitchFamily="18" charset="0"/>
              </a:rPr>
              <a:t>Data System surgiu após 4 amigos se formarem em uma faculdade na área de tecnologia da informação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de comunicação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Escrever........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e controle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Justificar como esta sendo </a:t>
            </a: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feito </a:t>
            </a: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o produto, apresentar gráficos imagens.... Escrever........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gerais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24944"/>
            <a:ext cx="10515600" cy="3221890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Escrever........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Políticas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Realce e revise as políticas mais importantes.</a:t>
            </a:r>
          </a:p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Avalie o horário comercial da empresa.</a:t>
            </a:r>
          </a:p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Fale sobre as expectativas dos funcionários.</a:t>
            </a:r>
          </a:p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Distribua o manual da empresa.</a:t>
            </a:r>
          </a:p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Isso pode exigir mais de um slide.</a:t>
            </a:r>
          </a:p>
          <a:p>
            <a:pPr rtl="0"/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Discuta sobre os tópicos abordados.</a:t>
            </a:r>
          </a:p>
          <a:p>
            <a:pPr rtl="0"/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Reafirme suas boas-vindas.</a:t>
            </a:r>
          </a:p>
          <a:p>
            <a:pPr marL="0" indent="0" rtl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Bibliografias 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lvl="0"/>
            <a:r>
              <a:rPr lang="pt-PT" dirty="0" smtClean="0">
                <a:latin typeface="Cambria" panose="02040503050406030204" pitchFamily="18" charset="0"/>
              </a:rPr>
              <a:t>Indústria Global da Internet Avazu.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hlinkClick r:id="rId3"/>
              </a:rPr>
              <a:t>http</a:t>
            </a:r>
            <a:r>
              <a:rPr lang="pt-BR" dirty="0">
                <a:latin typeface="Cambria" panose="02040503050406030204" pitchFamily="18" charset="0"/>
                <a:hlinkClick r:id="rId3"/>
              </a:rPr>
              <a:t>://www.businessofapps.com/brazil-mobile-internet-app-usage-statistics</a:t>
            </a:r>
            <a:r>
              <a:rPr lang="pt-BR" dirty="0" smtClean="0">
                <a:latin typeface="Cambria" panose="02040503050406030204" pitchFamily="18" charset="0"/>
                <a:hlinkClick r:id="rId3"/>
              </a:rPr>
              <a:t>/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r>
              <a:rPr lang="pt-BR" dirty="0" err="1">
                <a:latin typeface="Cambria" panose="02040503050406030204" pitchFamily="18" charset="0"/>
              </a:rPr>
              <a:t>BusinessofApps</a:t>
            </a:r>
            <a:r>
              <a:rPr lang="pt-BR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hlinkClick r:id="rId4"/>
              </a:rPr>
              <a:t>http://avazuinc.com/resources/whitepapers/</a:t>
            </a:r>
            <a:endParaRPr lang="pt-BR" dirty="0">
              <a:latin typeface="Cambria" panose="02040503050406030204" pitchFamily="18" charset="0"/>
            </a:endParaRPr>
          </a:p>
          <a:p>
            <a:pPr rtl="0"/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6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Nossa marca.</a:t>
            </a: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 A nossa marca surgiu com base em estatísticas para o uso da internet no brasil, realizada pela </a:t>
            </a:r>
            <a:r>
              <a:rPr lang="pt-PT" dirty="0" smtClean="0">
                <a:latin typeface="Cambria" panose="02040503050406030204" pitchFamily="18" charset="0"/>
              </a:rPr>
              <a:t>Indústria </a:t>
            </a:r>
            <a:r>
              <a:rPr lang="pt-PT" dirty="0">
                <a:latin typeface="Cambria" panose="02040503050406030204" pitchFamily="18" charset="0"/>
              </a:rPr>
              <a:t>Global da Internet </a:t>
            </a:r>
            <a:r>
              <a:rPr lang="pt-PT" dirty="0" smtClean="0">
                <a:latin typeface="Cambria" panose="02040503050406030204" pitchFamily="18" charset="0"/>
              </a:rPr>
              <a:t>Avazu, e também puplicada pela </a:t>
            </a:r>
            <a:r>
              <a:rPr lang="pt-BR" dirty="0" err="1" smtClean="0">
                <a:latin typeface="Cambria" panose="02040503050406030204" pitchFamily="18" charset="0"/>
              </a:rPr>
              <a:t>BusinessofApps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5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.wixstatic.com/media/647c38_4dfe3640d9d240c89dec887c9c978827~mv2.png/v1/fill/w_630,h_362,al_c,usm_0.66_1.00_0.01/647c38_4dfe3640d9d240c89dec887c9c978827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0" y="2344503"/>
            <a:ext cx="6314530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38199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latin typeface="enriqueta"/>
              </a:rPr>
              <a:t>Usuários de Internet: Móvel </a:t>
            </a:r>
            <a:r>
              <a:rPr lang="pt-BR" dirty="0" err="1">
                <a:latin typeface="enriqueta"/>
              </a:rPr>
              <a:t>Vs</a:t>
            </a:r>
            <a:r>
              <a:rPr lang="pt-BR" dirty="0">
                <a:latin typeface="enriqueta"/>
              </a:rPr>
              <a:t> Desktop, em milhões</a:t>
            </a:r>
            <a:endParaRPr lang="pt-BR" sz="18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2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latin typeface="enriqueta"/>
              </a:rPr>
              <a:t>Tempo gasto no celular</a:t>
            </a:r>
            <a:endParaRPr lang="pt-BR" sz="1800" dirty="0"/>
          </a:p>
        </p:txBody>
      </p:sp>
      <p:pic>
        <p:nvPicPr>
          <p:cNvPr id="4098" name="Picture 2" descr="https://static.wixstatic.com/media/647c38_e07e08eeec064395a5e0311023f09536~mv2.png/v1/fill/w_429,h_312,al_c,lg_1/647c38_e07e08eeec064395a5e0311023f09536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492896"/>
            <a:ext cx="4608512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.wixstatic.com/media/647c38_18261a0c87a2452bac3294fd1b393700~mv2.png/v1/fill/w_630,h_223,al_c,usm_0.66_1.00_0.01/647c38_18261a0c87a2452bac3294fd1b393700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492896"/>
            <a:ext cx="6314530" cy="33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móveis mais populares (milhões)</a:t>
            </a:r>
            <a:endParaRPr lang="pt-BR" sz="1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</a:t>
            </a:r>
            <a:endParaRPr lang="pt-B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4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1026</Words>
  <Application>Microsoft Office PowerPoint</Application>
  <PresentationFormat>Widescreen</PresentationFormat>
  <Paragraphs>317</Paragraphs>
  <Slides>55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Cambria</vt:lpstr>
      <vt:lpstr>Courier New</vt:lpstr>
      <vt:lpstr>enriqueta</vt:lpstr>
      <vt:lpstr>Times New Roman</vt:lpstr>
      <vt:lpstr>Tema do Office</vt:lpstr>
      <vt:lpstr>Levando tecnologia até você</vt:lpstr>
      <vt:lpstr>Quem é Quem</vt:lpstr>
      <vt:lpstr>Agenda/Tópicos a serem abordados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Apresentação do PowerPoint</vt:lpstr>
      <vt:lpstr>Apresentação do PowerPoint</vt:lpstr>
      <vt:lpstr>Apresentação do PowerPoint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Apresentação do PowerPoint</vt:lpstr>
      <vt:lpstr>Designer do interior do prédio. </vt:lpstr>
      <vt:lpstr>Designer do interior do prédio. </vt:lpstr>
      <vt:lpstr>Visão da empresa</vt:lpstr>
      <vt:lpstr>Visão da empresa</vt:lpstr>
      <vt:lpstr>Visão da empresa</vt:lpstr>
      <vt:lpstr>Visão da empresa</vt:lpstr>
      <vt:lpstr>Marketing e 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 de comunicação</vt:lpstr>
      <vt:lpstr>Avaliação e controle</vt:lpstr>
      <vt:lpstr>Investimentos específicos e gerais</vt:lpstr>
      <vt:lpstr>Políticas da empresa</vt:lpstr>
      <vt:lpstr>Resumo</vt:lpstr>
      <vt:lpstr>Bibliografias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Levando Tecnologia até você</dc:title>
  <dc:creator>Moab</dc:creator>
  <cp:lastModifiedBy>Moab</cp:lastModifiedBy>
  <cp:revision>68</cp:revision>
  <dcterms:created xsi:type="dcterms:W3CDTF">2017-10-21T20:55:41Z</dcterms:created>
  <dcterms:modified xsi:type="dcterms:W3CDTF">2017-11-30T00:19:28Z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