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charts/chart1.xml" ContentType="application/vnd.openxmlformats-officedocument.drawingml.chart+xml"/>
  <Override PartName="/ppt/notesSlides/notesSlide50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51.xml" ContentType="application/vnd.openxmlformats-officedocument.presentationml.notesSlide+xml"/>
  <Override PartName="/ppt/charts/chart4.xml" ContentType="application/vnd.openxmlformats-officedocument.drawingml.chart+xml"/>
  <Override PartName="/ppt/notesSlides/notesSlide52.xml" ContentType="application/vnd.openxmlformats-officedocument.presentationml.notesSlide+xml"/>
  <Override PartName="/ppt/charts/chart5.xml" ContentType="application/vnd.openxmlformats-officedocument.drawingml.chart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1"/>
  </p:sldMasterIdLst>
  <p:notesMasterIdLst>
    <p:notesMasterId r:id="rId57"/>
  </p:notesMasterIdLst>
  <p:handoutMasterIdLst>
    <p:handoutMasterId r:id="rId58"/>
  </p:handoutMasterIdLst>
  <p:sldIdLst>
    <p:sldId id="267" r:id="rId2"/>
    <p:sldId id="280" r:id="rId3"/>
    <p:sldId id="258" r:id="rId4"/>
    <p:sldId id="259" r:id="rId5"/>
    <p:sldId id="260" r:id="rId6"/>
    <p:sldId id="328" r:id="rId7"/>
    <p:sldId id="305" r:id="rId8"/>
    <p:sldId id="307" r:id="rId9"/>
    <p:sldId id="309" r:id="rId10"/>
    <p:sldId id="310" r:id="rId11"/>
    <p:sldId id="311" r:id="rId12"/>
    <p:sldId id="312" r:id="rId13"/>
    <p:sldId id="313" r:id="rId14"/>
    <p:sldId id="315" r:id="rId15"/>
    <p:sldId id="298" r:id="rId16"/>
    <p:sldId id="316" r:id="rId17"/>
    <p:sldId id="261" r:id="rId18"/>
    <p:sldId id="262" r:id="rId19"/>
    <p:sldId id="317" r:id="rId20"/>
    <p:sldId id="269" r:id="rId21"/>
    <p:sldId id="273" r:id="rId22"/>
    <p:sldId id="272" r:id="rId23"/>
    <p:sldId id="283" r:id="rId24"/>
    <p:sldId id="284" r:id="rId25"/>
    <p:sldId id="285" r:id="rId26"/>
    <p:sldId id="286" r:id="rId27"/>
    <p:sldId id="282" r:id="rId28"/>
    <p:sldId id="287" r:id="rId29"/>
    <p:sldId id="288" r:id="rId30"/>
    <p:sldId id="289" r:id="rId31"/>
    <p:sldId id="271" r:id="rId32"/>
    <p:sldId id="270" r:id="rId33"/>
    <p:sldId id="281" r:id="rId34"/>
    <p:sldId id="263" r:id="rId35"/>
    <p:sldId id="264" r:id="rId36"/>
    <p:sldId id="265" r:id="rId37"/>
    <p:sldId id="266" r:id="rId38"/>
    <p:sldId id="291" r:id="rId39"/>
    <p:sldId id="318" r:id="rId40"/>
    <p:sldId id="319" r:id="rId41"/>
    <p:sldId id="320" r:id="rId42"/>
    <p:sldId id="324" r:id="rId43"/>
    <p:sldId id="321" r:id="rId44"/>
    <p:sldId id="325" r:id="rId45"/>
    <p:sldId id="326" r:id="rId46"/>
    <p:sldId id="327" r:id="rId47"/>
    <p:sldId id="299" r:id="rId48"/>
    <p:sldId id="279" r:id="rId49"/>
    <p:sldId id="332" r:id="rId50"/>
    <p:sldId id="303" r:id="rId51"/>
    <p:sldId id="329" r:id="rId52"/>
    <p:sldId id="330" r:id="rId53"/>
    <p:sldId id="331" r:id="rId54"/>
    <p:sldId id="274" r:id="rId55"/>
    <p:sldId id="308" r:id="rId56"/>
  </p:sldIdLst>
  <p:sldSz cx="12192000" cy="6858000"/>
  <p:notesSz cx="6858000" cy="9144000"/>
  <p:defaultTextStyle>
    <a:defPPr rtl="0"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434" autoAdjust="0"/>
  </p:normalViewPr>
  <p:slideViewPr>
    <p:cSldViewPr>
      <p:cViewPr varScale="1">
        <p:scale>
          <a:sx n="74" d="100"/>
          <a:sy n="74" d="100"/>
        </p:scale>
        <p:origin x="576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howGuides="1">
      <p:cViewPr varScale="1">
        <p:scale>
          <a:sx n="86" d="100"/>
          <a:sy n="86" d="100"/>
        </p:scale>
        <p:origin x="2970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invetimento</c:v>
                </c:pt>
              </c:strCache>
            </c:strRef>
          </c:tx>
          <c:cat>
            <c:strRef>
              <c:f>Plan1!$A$2:$A$6</c:f>
              <c:strCache>
                <c:ptCount val="5"/>
                <c:pt idx="0">
                  <c:v>Online R$: 34.000</c:v>
                </c:pt>
                <c:pt idx="1">
                  <c:v>TV R$:36.000</c:v>
                </c:pt>
                <c:pt idx="2">
                  <c:v>Rádio R$:213.0</c:v>
                </c:pt>
                <c:pt idx="3">
                  <c:v>Panfleto R$:140,00</c:v>
                </c:pt>
                <c:pt idx="4">
                  <c:v>Jornal R$:91,00</c:v>
                </c:pt>
              </c:strCache>
            </c:strRef>
          </c:cat>
          <c:val>
            <c:numRef>
              <c:f>Plan1!$B$2:$B$6</c:f>
              <c:numCache>
                <c:formatCode>#,##0</c:formatCode>
                <c:ptCount val="5"/>
                <c:pt idx="0">
                  <c:v>3440</c:v>
                </c:pt>
                <c:pt idx="1">
                  <c:v>3600</c:v>
                </c:pt>
                <c:pt idx="2" formatCode="General">
                  <c:v>213</c:v>
                </c:pt>
                <c:pt idx="3" formatCode="General">
                  <c:v>140</c:v>
                </c:pt>
                <c:pt idx="4" formatCode="General">
                  <c:v>91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r"/>
      <c:layout/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Vendas</c:v>
                </c:pt>
              </c:strCache>
            </c:strRef>
          </c:tx>
          <c:cat>
            <c:strRef>
              <c:f>Plan1!$A$2:$A$6</c:f>
              <c:strCache>
                <c:ptCount val="5"/>
                <c:pt idx="0">
                  <c:v>Computadores R$170.000</c:v>
                </c:pt>
                <c:pt idx="1">
                  <c:v>Impressora R$80.000</c:v>
                </c:pt>
                <c:pt idx="2">
                  <c:v>Telefone R$200.000</c:v>
                </c:pt>
                <c:pt idx="3">
                  <c:v>Teclado R$170.000</c:v>
                </c:pt>
                <c:pt idx="4">
                  <c:v>Mouse R$170.000</c:v>
                </c:pt>
              </c:strCache>
            </c:strRef>
          </c:cat>
          <c:val>
            <c:numRef>
              <c:f>Plan1!$B$2:$B$6</c:f>
              <c:numCache>
                <c:formatCode>#,##0</c:formatCode>
                <c:ptCount val="5"/>
                <c:pt idx="0">
                  <c:v>170000</c:v>
                </c:pt>
                <c:pt idx="1">
                  <c:v>80000</c:v>
                </c:pt>
                <c:pt idx="2">
                  <c:v>200000</c:v>
                </c:pt>
                <c:pt idx="3">
                  <c:v>170000</c:v>
                </c:pt>
                <c:pt idx="4">
                  <c:v>170000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Vendas</c:v>
                </c:pt>
              </c:strCache>
            </c:strRef>
          </c:tx>
          <c:cat>
            <c:strRef>
              <c:f>Plan1!$A$2:$A$7</c:f>
              <c:strCache>
                <c:ptCount val="6"/>
                <c:pt idx="0">
                  <c:v>Água R$25.000</c:v>
                </c:pt>
                <c:pt idx="1">
                  <c:v>Força R$15.000</c:v>
                </c:pt>
                <c:pt idx="2">
                  <c:v>Funcionários R$1.000.00</c:v>
                </c:pt>
                <c:pt idx="3">
                  <c:v>internet R$200.000</c:v>
                </c:pt>
                <c:pt idx="4">
                  <c:v>Veículos R$5.000.00</c:v>
                </c:pt>
                <c:pt idx="5">
                  <c:v>Moveis R$300.000</c:v>
                </c:pt>
              </c:strCache>
            </c:strRef>
          </c:cat>
          <c:val>
            <c:numRef>
              <c:f>Plan1!$B$2:$B$7</c:f>
              <c:numCache>
                <c:formatCode>#,##0</c:formatCode>
                <c:ptCount val="6"/>
                <c:pt idx="0">
                  <c:v>25000</c:v>
                </c:pt>
                <c:pt idx="1">
                  <c:v>15000</c:v>
                </c:pt>
                <c:pt idx="2" formatCode="General">
                  <c:v>0</c:v>
                </c:pt>
                <c:pt idx="3">
                  <c:v>200000</c:v>
                </c:pt>
                <c:pt idx="4" formatCode="General">
                  <c:v>9999</c:v>
                </c:pt>
                <c:pt idx="5">
                  <c:v>300000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Vendas</c:v>
                </c:pt>
              </c:strCache>
            </c:strRef>
          </c:tx>
          <c:cat>
            <c:strRef>
              <c:f>Plan1!$A$2:$A$4</c:f>
              <c:strCache>
                <c:ptCount val="3"/>
                <c:pt idx="0">
                  <c:v>Estrutura do Predio R$1.290.000</c:v>
                </c:pt>
                <c:pt idx="1">
                  <c:v>Totalde Perifericos  R$790.000</c:v>
                </c:pt>
                <c:pt idx="2">
                  <c:v>Total de estrutura R$546.000.00</c:v>
                </c:pt>
              </c:strCache>
            </c:strRef>
          </c:cat>
          <c:val>
            <c:numRef>
              <c:f>Plan1!$B$2:$B$4</c:f>
              <c:numCache>
                <c:formatCode>#,##0</c:formatCode>
                <c:ptCount val="3"/>
                <c:pt idx="0">
                  <c:v>1290000</c:v>
                </c:pt>
                <c:pt idx="1">
                  <c:v>790000</c:v>
                </c:pt>
                <c:pt idx="2" formatCode="General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9C8FC2A-C15F-46D1-A8D0-111BD34F1D62}" type="datetime1">
              <a:rPr lang="pt-BR" smtClean="0"/>
              <a:t>01/12/2017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t-BR" dirty="0"/>
          </a:p>
        </p:txBody>
      </p:sp>
      <p:sp>
        <p:nvSpPr>
          <p:cNvPr id="5" name="Espaço reservado para número do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6438032-B9E0-494D-85BA-B474F0D54011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8391855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t-BR" noProof="0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12066D4-F417-48D9-8428-8498761F08DE}" type="datetime1">
              <a:rPr lang="pt-BR" noProof="0" smtClean="0"/>
              <a:t>01/12/2017</a:t>
            </a:fld>
            <a:endParaRPr lang="pt-BR" noProof="0" dirty="0"/>
          </a:p>
        </p:txBody>
      </p:sp>
      <p:sp>
        <p:nvSpPr>
          <p:cNvPr id="4" name="Espaço reservado para imagem do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pt-BR" noProof="0" dirty="0"/>
          </a:p>
        </p:txBody>
      </p:sp>
      <p:sp>
        <p:nvSpPr>
          <p:cNvPr id="5" name="Espaço reservado para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t-BR" noProof="0" dirty="0" smtClean="0"/>
              <a:t>Clique para editar o texto Mestre</a:t>
            </a:r>
          </a:p>
          <a:p>
            <a:pPr lvl="1" rtl="0"/>
            <a:r>
              <a:rPr lang="pt-BR" noProof="0" dirty="0" smtClean="0"/>
              <a:t>Segundo nível</a:t>
            </a:r>
          </a:p>
          <a:p>
            <a:pPr lvl="2" rtl="0"/>
            <a:r>
              <a:rPr lang="pt-BR" noProof="0" dirty="0" smtClean="0"/>
              <a:t>Terceiro nível</a:t>
            </a:r>
          </a:p>
          <a:p>
            <a:pPr lvl="3" rtl="0"/>
            <a:r>
              <a:rPr lang="pt-BR" noProof="0" dirty="0" smtClean="0"/>
              <a:t>Quarto nível</a:t>
            </a:r>
          </a:p>
          <a:p>
            <a:pPr lvl="4" rtl="0"/>
            <a:r>
              <a:rPr lang="pt-BR" noProof="0" dirty="0" smtClean="0"/>
              <a:t>Quinto nível</a:t>
            </a:r>
            <a:endParaRPr lang="pt-BR" noProof="0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t-BR" noProof="0" dirty="0"/>
          </a:p>
        </p:txBody>
      </p:sp>
      <p:sp>
        <p:nvSpPr>
          <p:cNvPr id="7" name="Espaço reservado para número do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7764AD8-5229-44E4-9BAC-D1182B1E95E5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59589183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7764AD8-5229-44E4-9BAC-D1182B1E95E5}" type="slidenum">
              <a:rPr lang="pt-BR" smtClean="0"/>
              <a:t>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778368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7764AD8-5229-44E4-9BAC-D1182B1E95E5}" type="slidenum">
              <a:rPr lang="pt-BR" smtClean="0"/>
              <a:t>11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222998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7764AD8-5229-44E4-9BAC-D1182B1E95E5}" type="slidenum">
              <a:rPr lang="pt-BR" smtClean="0"/>
              <a:t>12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030204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7764AD8-5229-44E4-9BAC-D1182B1E95E5}" type="slidenum">
              <a:rPr lang="pt-BR" smtClean="0"/>
              <a:t>13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18934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7764AD8-5229-44E4-9BAC-D1182B1E95E5}" type="slidenum">
              <a:rPr lang="pt-BR" smtClean="0"/>
              <a:t>14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555297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7764AD8-5229-44E4-9BAC-D1182B1E95E5}" type="slidenum">
              <a:rPr lang="pt-BR" smtClean="0"/>
              <a:t>15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054829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7764AD8-5229-44E4-9BAC-D1182B1E95E5}" type="slidenum">
              <a:rPr lang="pt-BR" smtClean="0"/>
              <a:t>16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787641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7764AD8-5229-44E4-9BAC-D1182B1E95E5}" type="slidenum">
              <a:rPr lang="pt-BR" smtClean="0"/>
              <a:t>17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272997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7764AD8-5229-44E4-9BAC-D1182B1E95E5}" type="slidenum">
              <a:rPr lang="pt-BR" smtClean="0"/>
              <a:t>18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447166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7764AD8-5229-44E4-9BAC-D1182B1E95E5}" type="slidenum">
              <a:rPr lang="pt-BR" smtClean="0"/>
              <a:t>19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649963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7764AD8-5229-44E4-9BAC-D1182B1E95E5}" type="slidenum">
              <a:rPr lang="pt-BR" smtClean="0"/>
              <a:t>20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076211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7764AD8-5229-44E4-9BAC-D1182B1E95E5}" type="slidenum">
              <a:rPr lang="pt-BR" smtClean="0"/>
              <a:t>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9109780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7764AD8-5229-44E4-9BAC-D1182B1E95E5}" type="slidenum">
              <a:rPr lang="pt-BR" smtClean="0"/>
              <a:t>21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2142337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7764AD8-5229-44E4-9BAC-D1182B1E95E5}" type="slidenum">
              <a:rPr lang="pt-BR" smtClean="0"/>
              <a:t>22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4051194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7764AD8-5229-44E4-9BAC-D1182B1E95E5}" type="slidenum">
              <a:rPr lang="pt-BR" smtClean="0"/>
              <a:t>23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5184695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7764AD8-5229-44E4-9BAC-D1182B1E95E5}" type="slidenum">
              <a:rPr lang="pt-BR" smtClean="0"/>
              <a:t>24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9820858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7764AD8-5229-44E4-9BAC-D1182B1E95E5}" type="slidenum">
              <a:rPr lang="pt-BR" smtClean="0"/>
              <a:t>25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4781299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7764AD8-5229-44E4-9BAC-D1182B1E95E5}" type="slidenum">
              <a:rPr lang="pt-BR" smtClean="0"/>
              <a:t>26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0410109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7764AD8-5229-44E4-9BAC-D1182B1E95E5}" type="slidenum">
              <a:rPr lang="pt-BR" smtClean="0"/>
              <a:t>27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5883974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7764AD8-5229-44E4-9BAC-D1182B1E95E5}" type="slidenum">
              <a:rPr lang="pt-BR" smtClean="0"/>
              <a:t>28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1978779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7764AD8-5229-44E4-9BAC-D1182B1E95E5}" type="slidenum">
              <a:rPr lang="pt-BR" smtClean="0"/>
              <a:t>29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5557070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7764AD8-5229-44E4-9BAC-D1182B1E95E5}" type="slidenum">
              <a:rPr lang="pt-BR" smtClean="0"/>
              <a:t>30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751648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7764AD8-5229-44E4-9BAC-D1182B1E95E5}" type="slidenum">
              <a:rPr lang="pt-BR" smtClean="0"/>
              <a:t>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7675799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7764AD8-5229-44E4-9BAC-D1182B1E95E5}" type="slidenum">
              <a:rPr lang="pt-BR" smtClean="0"/>
              <a:t>31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4304033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7764AD8-5229-44E4-9BAC-D1182B1E95E5}" type="slidenum">
              <a:rPr lang="pt-BR" smtClean="0"/>
              <a:t>32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0586450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7764AD8-5229-44E4-9BAC-D1182B1E95E5}" type="slidenum">
              <a:rPr lang="pt-BR" smtClean="0"/>
              <a:t>33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0667522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4" name="Espaço reservado para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97764AD8-5229-44E4-9BAC-D1182B1E95E5}" type="slidenum">
              <a:rPr lang="pt-BR" smtClean="0"/>
              <a:t>34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8356008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4" name="Espaço reservado para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CC22AC3-47E6-4149-8F21-6ED856F4B560}" type="slidenum">
              <a:rPr lang="pt-BR" smtClean="0"/>
              <a:t>35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6390313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7764AD8-5229-44E4-9BAC-D1182B1E95E5}" type="slidenum">
              <a:rPr lang="pt-BR" smtClean="0"/>
              <a:t>36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5278154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7764AD8-5229-44E4-9BAC-D1182B1E95E5}" type="slidenum">
              <a:rPr lang="pt-BR" smtClean="0"/>
              <a:t>37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3359689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7764AD8-5229-44E4-9BAC-D1182B1E95E5}" type="slidenum">
              <a:rPr lang="pt-BR" smtClean="0"/>
              <a:t>38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8526782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7764AD8-5229-44E4-9BAC-D1182B1E95E5}" type="slidenum">
              <a:rPr lang="pt-BR" smtClean="0"/>
              <a:t>39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301538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7764AD8-5229-44E4-9BAC-D1182B1E95E5}" type="slidenum">
              <a:rPr lang="pt-BR" smtClean="0"/>
              <a:t>40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517303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7764AD8-5229-44E4-9BAC-D1182B1E95E5}" type="slidenum">
              <a:rPr lang="pt-BR" smtClean="0"/>
              <a:t>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7674138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7764AD8-5229-44E4-9BAC-D1182B1E95E5}" type="slidenum">
              <a:rPr lang="pt-BR" smtClean="0"/>
              <a:t>41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6578544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7764AD8-5229-44E4-9BAC-D1182B1E95E5}" type="slidenum">
              <a:rPr lang="pt-BR" smtClean="0"/>
              <a:t>42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8374144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7764AD8-5229-44E4-9BAC-D1182B1E95E5}" type="slidenum">
              <a:rPr lang="pt-BR" smtClean="0"/>
              <a:t>43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665578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7764AD8-5229-44E4-9BAC-D1182B1E95E5}" type="slidenum">
              <a:rPr lang="pt-BR" smtClean="0"/>
              <a:t>44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9052895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7764AD8-5229-44E4-9BAC-D1182B1E95E5}" type="slidenum">
              <a:rPr lang="pt-BR" smtClean="0"/>
              <a:t>45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1283697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7764AD8-5229-44E4-9BAC-D1182B1E95E5}" type="slidenum">
              <a:rPr lang="pt-BR" smtClean="0"/>
              <a:t>46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4796065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7764AD8-5229-44E4-9BAC-D1182B1E95E5}" type="slidenum">
              <a:rPr lang="pt-BR" smtClean="0"/>
              <a:t>47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4819275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7764AD8-5229-44E4-9BAC-D1182B1E95E5}" type="slidenum">
              <a:rPr lang="pt-BR" smtClean="0"/>
              <a:t>48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454076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7764AD8-5229-44E4-9BAC-D1182B1E95E5}" type="slidenum">
              <a:rPr lang="pt-BR" smtClean="0"/>
              <a:t>49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3745874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7764AD8-5229-44E4-9BAC-D1182B1E95E5}" type="slidenum">
              <a:rPr lang="pt-BR" smtClean="0"/>
              <a:t>50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710456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7764AD8-5229-44E4-9BAC-D1182B1E95E5}" type="slidenum">
              <a:rPr lang="pt-BR" smtClean="0"/>
              <a:t>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6890734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7764AD8-5229-44E4-9BAC-D1182B1E95E5}" type="slidenum">
              <a:rPr lang="pt-BR" smtClean="0"/>
              <a:t>51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7104562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7764AD8-5229-44E4-9BAC-D1182B1E95E5}" type="slidenum">
              <a:rPr lang="pt-BR" smtClean="0"/>
              <a:t>52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71045620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7764AD8-5229-44E4-9BAC-D1182B1E95E5}" type="slidenum">
              <a:rPr lang="pt-BR" smtClean="0"/>
              <a:t>53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71045620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7764AD8-5229-44E4-9BAC-D1182B1E95E5}" type="slidenum">
              <a:rPr lang="pt-BR" smtClean="0"/>
              <a:t>54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52336003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7764AD8-5229-44E4-9BAC-D1182B1E95E5}" type="slidenum">
              <a:rPr lang="pt-BR" smtClean="0"/>
              <a:t>55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2404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7764AD8-5229-44E4-9BAC-D1182B1E95E5}" type="slidenum">
              <a:rPr lang="pt-BR" smtClean="0"/>
              <a:t>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676907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7764AD8-5229-44E4-9BAC-D1182B1E95E5}" type="slidenum">
              <a:rPr lang="pt-BR" smtClean="0"/>
              <a:t>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206527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7764AD8-5229-44E4-9BAC-D1182B1E95E5}" type="slidenum">
              <a:rPr lang="pt-BR" smtClean="0"/>
              <a:t>9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595047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7764AD8-5229-44E4-9BAC-D1182B1E95E5}" type="slidenum">
              <a:rPr lang="pt-BR" smtClean="0"/>
              <a:t>10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775181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0FC42AB-8F84-448C-BA62-414E0ED8B1CB}" type="datetime1">
              <a:rPr lang="pt-BR" noProof="0" smtClean="0"/>
              <a:t>01/12/2017</a:t>
            </a:fld>
            <a:endParaRPr lang="pt-BR" noProof="0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t-BR" noProof="0" smtClean="0"/>
              <a:t>Adicionar um rodapé</a:t>
            </a:r>
            <a:endParaRPr lang="pt-BR" noProof="0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C8C4CCD-1362-4CC7-BA2D-0BEF6B3ABFE9}" type="slidenum">
              <a:rPr lang="pt-BR" noProof="0" smtClean="0"/>
              <a:pPr rtl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1731295476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5A190E8A-2798-49A4-B79F-CF3DBBCC8E53}" type="datetime1">
              <a:rPr lang="pt-BR" noProof="0" smtClean="0"/>
              <a:t>01/12/2017</a:t>
            </a:fld>
            <a:endParaRPr lang="pt-BR" noProof="0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t-BR" noProof="0" smtClean="0"/>
              <a:t>Adicionar um rodapé</a:t>
            </a:r>
            <a:endParaRPr lang="pt-BR" noProof="0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C8C4CCD-1362-4CC7-BA2D-0BEF6B3ABFE9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1321777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0FC42AB-8F84-448C-BA62-414E0ED8B1CB}" type="datetime1">
              <a:rPr lang="pt-BR" noProof="0" smtClean="0"/>
              <a:t>01/12/2017</a:t>
            </a:fld>
            <a:endParaRPr lang="pt-BR" noProof="0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t-BR" noProof="0" smtClean="0"/>
              <a:t>Adicionar um rodapé</a:t>
            </a:r>
            <a:endParaRPr lang="pt-BR" noProof="0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C8C4CCD-1362-4CC7-BA2D-0BEF6B3ABFE9}" type="slidenum">
              <a:rPr lang="pt-BR" noProof="0" smtClean="0"/>
              <a:pPr rtl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756979447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0FC42AB-8F84-448C-BA62-414E0ED8B1CB}" type="datetime1">
              <a:rPr lang="pt-BR" noProof="0" smtClean="0"/>
              <a:t>01/12/2017</a:t>
            </a:fld>
            <a:endParaRPr lang="pt-BR" noProof="0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t-BR" noProof="0" smtClean="0"/>
              <a:t>Adicionar um rodapé</a:t>
            </a:r>
            <a:endParaRPr lang="pt-BR" noProof="0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C8C4CCD-1362-4CC7-BA2D-0BEF6B3ABFE9}" type="slidenum">
              <a:rPr lang="pt-BR" noProof="0" smtClean="0"/>
              <a:pPr rtl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144116825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EA0640F-D7DB-4A5D-ACAD-2A34B2568A29}" type="datetime1">
              <a:rPr lang="pt-BR" noProof="0" smtClean="0"/>
              <a:t>01/12/2017</a:t>
            </a:fld>
            <a:endParaRPr lang="pt-BR" noProof="0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t-BR" noProof="0" smtClean="0"/>
              <a:t>Adicionar um rodapé</a:t>
            </a:r>
            <a:endParaRPr lang="pt-BR" noProof="0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C8C4CCD-1362-4CC7-BA2D-0BEF6B3ABFE9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4063600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0FC42AB-8F84-448C-BA62-414E0ED8B1CB}" type="datetime1">
              <a:rPr lang="pt-BR" noProof="0" smtClean="0"/>
              <a:t>01/12/2017</a:t>
            </a:fld>
            <a:endParaRPr lang="pt-BR" noProof="0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t-BR" noProof="0" smtClean="0"/>
              <a:t>Adicionar um rodapé</a:t>
            </a:r>
            <a:endParaRPr lang="pt-BR" noProof="0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C8C4CCD-1362-4CC7-BA2D-0BEF6B3ABFE9}" type="slidenum">
              <a:rPr lang="pt-BR" noProof="0" smtClean="0"/>
              <a:pPr rtl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508747949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7716DF4-170A-407D-A599-9C433E11B55F}" type="datetime1">
              <a:rPr lang="pt-BR" noProof="0" smtClean="0"/>
              <a:t>01/12/2017</a:t>
            </a:fld>
            <a:endParaRPr lang="pt-BR" noProof="0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t-BR" noProof="0" smtClean="0"/>
              <a:t>Adicionar um rodapé</a:t>
            </a:r>
            <a:endParaRPr lang="pt-BR" noProof="0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C8C4CCD-1362-4CC7-BA2D-0BEF6B3ABFE9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005072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0FC42AB-8F84-448C-BA62-414E0ED8B1CB}" type="datetime1">
              <a:rPr lang="pt-BR" noProof="0" smtClean="0"/>
              <a:t>01/12/2017</a:t>
            </a:fld>
            <a:endParaRPr lang="pt-BR" noProof="0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t-BR" noProof="0" smtClean="0"/>
              <a:t>Adicionar um rodapé</a:t>
            </a:r>
            <a:endParaRPr lang="pt-BR" noProof="0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C8C4CCD-1362-4CC7-BA2D-0BEF6B3ABFE9}" type="slidenum">
              <a:rPr lang="pt-BR" noProof="0" smtClean="0"/>
              <a:pPr rtl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018525692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5B9F4D2F-8408-45E1-B59C-BA852200BC70}" type="datetime1">
              <a:rPr lang="pt-BR" noProof="0" smtClean="0"/>
              <a:t>01/12/2017</a:t>
            </a:fld>
            <a:endParaRPr lang="pt-BR" noProof="0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t-BR" noProof="0" smtClean="0"/>
              <a:t>Adicionar um rodapé</a:t>
            </a:r>
            <a:endParaRPr lang="pt-BR" noProof="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C8C4CCD-1362-4CC7-BA2D-0BEF6B3ABFE9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1948756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DEC8A38-F470-4B21-9F8D-8447E1809F28}" type="datetime1">
              <a:rPr lang="pt-BR" noProof="0" smtClean="0"/>
              <a:t>01/12/2017</a:t>
            </a:fld>
            <a:endParaRPr lang="pt-BR" noProof="0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t-BR" noProof="0" smtClean="0"/>
              <a:t>Adicionar um rodapé</a:t>
            </a:r>
            <a:endParaRPr lang="pt-BR" noProof="0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C8C4CCD-1362-4CC7-BA2D-0BEF6B3ABFE9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2243049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0FC42AB-8F84-448C-BA62-414E0ED8B1CB}" type="datetime1">
              <a:rPr lang="pt-BR" noProof="0" smtClean="0"/>
              <a:t>01/12/2017</a:t>
            </a:fld>
            <a:endParaRPr lang="pt-BR" noProof="0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t-BR" noProof="0" smtClean="0"/>
              <a:t>Adicionar um rodapé</a:t>
            </a:r>
            <a:endParaRPr lang="pt-BR" noProof="0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C8C4CCD-1362-4CC7-BA2D-0BEF6B3ABFE9}" type="slidenum">
              <a:rPr lang="pt-BR" noProof="0" smtClean="0"/>
              <a:pPr rtl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1604282353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C0FC42AB-8F84-448C-BA62-414E0ED8B1CB}" type="datetime1">
              <a:rPr lang="pt-BR" noProof="0" smtClean="0"/>
              <a:t>01/12/2017</a:t>
            </a:fld>
            <a:endParaRPr lang="pt-BR" noProof="0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pt-BR" noProof="0" smtClean="0"/>
              <a:t>Adicionar um rodapé</a:t>
            </a:r>
            <a:endParaRPr lang="pt-BR" noProof="0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0C8C4CCD-1362-4CC7-BA2D-0BEF6B3ABFE9}" type="slidenum">
              <a:rPr lang="pt-BR" noProof="0" smtClean="0"/>
              <a:pPr rtl="0"/>
              <a:t>‹nº›</a:t>
            </a:fld>
            <a:endParaRPr lang="pt-BR" noProof="0" dirty="0"/>
          </a:p>
        </p:txBody>
      </p:sp>
      <p:grpSp>
        <p:nvGrpSpPr>
          <p:cNvPr id="7" name="Grupo 6"/>
          <p:cNvGrpSpPr/>
          <p:nvPr userDrawn="1"/>
        </p:nvGrpSpPr>
        <p:grpSpPr>
          <a:xfrm>
            <a:off x="3048" y="-5407"/>
            <a:ext cx="12188952" cy="6863407"/>
            <a:chOff x="3048" y="-5407"/>
            <a:chExt cx="12188952" cy="6863407"/>
          </a:xfrm>
        </p:grpSpPr>
        <p:sp>
          <p:nvSpPr>
            <p:cNvPr id="8" name="Retângulo 7"/>
            <p:cNvSpPr/>
            <p:nvPr userDrawn="1"/>
          </p:nvSpPr>
          <p:spPr>
            <a:xfrm>
              <a:off x="3048" y="6311900"/>
              <a:ext cx="12188952" cy="5461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dirty="0"/>
            </a:p>
          </p:txBody>
        </p:sp>
        <p:sp>
          <p:nvSpPr>
            <p:cNvPr id="9" name="Retângulo 8"/>
            <p:cNvSpPr/>
            <p:nvPr userDrawn="1"/>
          </p:nvSpPr>
          <p:spPr>
            <a:xfrm>
              <a:off x="3048" y="-5407"/>
              <a:ext cx="12188952" cy="136730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dirty="0"/>
            </a:p>
          </p:txBody>
        </p:sp>
      </p:grpSp>
      <p:pic>
        <p:nvPicPr>
          <p:cNvPr id="10" name="Imagem 9" descr="Mãos sobre um teclado em close-up à esquerda e rostos de três pessoas em close-up à direita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740"/>
          <a:stretch/>
        </p:blipFill>
        <p:spPr>
          <a:xfrm>
            <a:off x="2620347" y="-7553"/>
            <a:ext cx="6964163" cy="13716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11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144780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pt-BR" noProof="0" dirty="0" smtClean="0"/>
              <a:t>Clique para editar o título Mestre</a:t>
            </a:r>
            <a:endParaRPr lang="pt-BR" noProof="0" dirty="0"/>
          </a:p>
        </p:txBody>
      </p:sp>
      <p:sp>
        <p:nvSpPr>
          <p:cNvPr id="12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2955073"/>
            <a:ext cx="10515600" cy="32218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pt-BR" noProof="0" dirty="0" smtClean="0"/>
              <a:t>Clique para editar o texto Mestre</a:t>
            </a:r>
          </a:p>
          <a:p>
            <a:pPr lvl="1" rtl="0"/>
            <a:r>
              <a:rPr lang="pt-BR" noProof="0" dirty="0" smtClean="0"/>
              <a:t>Segundo nível</a:t>
            </a:r>
          </a:p>
          <a:p>
            <a:pPr lvl="2" rtl="0"/>
            <a:r>
              <a:rPr lang="pt-BR" noProof="0" dirty="0" smtClean="0"/>
              <a:t>Terceiro nível</a:t>
            </a:r>
          </a:p>
          <a:p>
            <a:pPr lvl="3" rtl="0"/>
            <a:r>
              <a:rPr lang="pt-BR" noProof="0" dirty="0" smtClean="0"/>
              <a:t>Quarto nível</a:t>
            </a:r>
          </a:p>
          <a:p>
            <a:pPr lvl="4" rtl="0"/>
            <a:r>
              <a:rPr lang="pt-BR" noProof="0" dirty="0" smtClean="0"/>
              <a:t>Quinto nível</a:t>
            </a:r>
            <a:endParaRPr lang="pt-BR" noProof="0" dirty="0"/>
          </a:p>
        </p:txBody>
      </p:sp>
      <p:sp>
        <p:nvSpPr>
          <p:cNvPr id="13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pPr rtl="0"/>
            <a:fld id="{C0FC42AB-8F84-448C-BA62-414E0ED8B1CB}" type="datetime1">
              <a:rPr lang="pt-BR" noProof="0" smtClean="0"/>
              <a:t>01/12/2017</a:t>
            </a:fld>
            <a:endParaRPr lang="pt-BR" noProof="0" dirty="0"/>
          </a:p>
        </p:txBody>
      </p:sp>
      <p:sp>
        <p:nvSpPr>
          <p:cNvPr id="14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pPr rtl="0"/>
            <a:r>
              <a:rPr lang="pt-BR" noProof="0" dirty="0" smtClean="0"/>
              <a:t>Adicionar um rodapé</a:t>
            </a:r>
            <a:endParaRPr lang="pt-BR" noProof="0" dirty="0"/>
          </a:p>
        </p:txBody>
      </p:sp>
      <p:sp>
        <p:nvSpPr>
          <p:cNvPr id="15" name="Espaço reservado para número do slide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pPr rtl="0"/>
            <a:fld id="{0C8C4CCD-1362-4CC7-BA2D-0BEF6B3ABFE9}" type="slidenum">
              <a:rPr lang="pt-BR" noProof="0" smtClean="0"/>
              <a:pPr rtl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069394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848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orient="horz" pos="912" userDrawn="1">
          <p15:clr>
            <a:srgbClr val="F26B43"/>
          </p15:clr>
        </p15:guide>
        <p15:guide id="4" orient="horz" pos="3888" userDrawn="1">
          <p15:clr>
            <a:srgbClr val="F26B43"/>
          </p15:clr>
        </p15:guide>
        <p15:guide id="5" pos="648" userDrawn="1">
          <p15:clr>
            <a:srgbClr val="F26B43"/>
          </p15:clr>
        </p15:guide>
        <p15:guide id="6" pos="7152" userDrawn="1">
          <p15:clr>
            <a:srgbClr val="F26B43"/>
          </p15:clr>
        </p15:guide>
        <p15:guide id="7" orient="horz" pos="4104" userDrawn="1">
          <p15:clr>
            <a:srgbClr val="F26B43"/>
          </p15:clr>
        </p15:guide>
        <p15:guide id="8" orient="horz" pos="422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chart" Target="../charts/chart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usinessofapps.com/brazil-mobile-internet-app-usage-statistics/" TargetMode="External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hyperlink" Target="http://publicidade.uol.com.br/precos/" TargetMode="External"/><Relationship Id="rId4" Type="http://schemas.openxmlformats.org/officeDocument/2006/relationships/hyperlink" Target="http://avazuinc.com/resources/whitepapers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838200" y="1447800"/>
            <a:ext cx="10515600" cy="1325563"/>
          </a:xfrm>
        </p:spPr>
        <p:txBody>
          <a:bodyPr/>
          <a:lstStyle/>
          <a:p>
            <a:pPr algn="ctr"/>
            <a:r>
              <a:rPr lang="pt-B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Levando </a:t>
            </a:r>
            <a:r>
              <a:rPr lang="pt-B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tecnologia </a:t>
            </a:r>
            <a:r>
              <a:rPr lang="pt-B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até você</a:t>
            </a:r>
            <a:endParaRPr lang="pt-BR" dirty="0"/>
          </a:p>
        </p:txBody>
      </p:sp>
      <p:pic>
        <p:nvPicPr>
          <p:cNvPr id="15" name="Espaço Reservado para Conteúdo 7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3452" y="4077072"/>
            <a:ext cx="2885095" cy="2495180"/>
          </a:xfrm>
        </p:spPr>
      </p:pic>
      <p:sp>
        <p:nvSpPr>
          <p:cNvPr id="16" name="Retângulo 15"/>
          <p:cNvSpPr/>
          <p:nvPr/>
        </p:nvSpPr>
        <p:spPr>
          <a:xfrm>
            <a:off x="4077275" y="2300045"/>
            <a:ext cx="4037446" cy="1569660"/>
          </a:xfrm>
          <a:prstGeom prst="rect">
            <a:avLst/>
          </a:prstGeom>
          <a:noFill/>
          <a:ln w="34925">
            <a:noFill/>
          </a:ln>
          <a:effectLst/>
        </p:spPr>
        <p:txBody>
          <a:bodyPr wrap="square" lIns="91440" tIns="45720" rIns="91440" bIns="4572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9600" cap="none" dirty="0" smtClean="0">
                <a:ln w="19050"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Courier New" panose="02070309020205020404" pitchFamily="49" charset="0"/>
              </a:rPr>
              <a:t>DATA</a:t>
            </a:r>
            <a:endParaRPr lang="pt-BR" sz="9600" cap="none" dirty="0">
              <a:ln w="19050">
                <a:solidFill>
                  <a:sysClr val="windowText" lastClr="0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cs typeface="Courier New" panose="02070309020205020404" pitchFamily="49" charset="0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3374377" y="3188097"/>
            <a:ext cx="5443243" cy="1569660"/>
          </a:xfrm>
          <a:prstGeom prst="rect">
            <a:avLst/>
          </a:prstGeom>
          <a:noFill/>
          <a:ln w="34925">
            <a:noFill/>
          </a:ln>
          <a:effectLst/>
        </p:spPr>
        <p:txBody>
          <a:bodyPr wrap="square" lIns="91440" tIns="45720" rIns="91440" bIns="4572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9600" b="0" cap="none" dirty="0" smtClean="0">
                <a:ln w="19050"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Courier New" panose="02070309020205020404" pitchFamily="49" charset="0"/>
              </a:rPr>
              <a:t>SYSTEM</a:t>
            </a:r>
            <a:endParaRPr lang="pt-BR" sz="9600" b="0" cap="none" dirty="0">
              <a:ln w="19050">
                <a:solidFill>
                  <a:sysClr val="windowText" lastClr="0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9626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static.wixstatic.com/media/647c38_18261a0c87a2452bac3294fd1b393700~mv2.png/v1/fill/w_630,h_223,al_c,usm_0.66_1.00_0.01/647c38_18261a0c87a2452bac3294fd1b393700~mv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936" y="2492896"/>
            <a:ext cx="6314530" cy="3303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Espaço Reservado para Texto 3"/>
          <p:cNvSpPr txBox="1">
            <a:spLocks/>
          </p:cNvSpPr>
          <p:nvPr/>
        </p:nvSpPr>
        <p:spPr>
          <a:xfrm>
            <a:off x="838200" y="3133494"/>
            <a:ext cx="3932237" cy="30620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pt-BR" dirty="0" smtClean="0"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pt-BR" dirty="0" smtClean="0">
              <a:latin typeface="Cambria" panose="02040503050406030204" pitchFamily="18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pt-BR" dirty="0"/>
              <a:t>Aplicativos móveis mais populares (milhões</a:t>
            </a:r>
            <a:r>
              <a:rPr lang="pt-BR" dirty="0" smtClean="0"/>
              <a:t>).</a:t>
            </a:r>
            <a:endParaRPr lang="pt-BR" sz="1800" dirty="0"/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838200" y="1447800"/>
            <a:ext cx="10515600" cy="1325563"/>
          </a:xfrm>
        </p:spPr>
        <p:txBody>
          <a:bodyPr rtlCol="0"/>
          <a:lstStyle/>
          <a:p>
            <a:pPr algn="ctr" rtl="0"/>
            <a:r>
              <a:rPr lang="pt-B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Histórico da empresa</a:t>
            </a:r>
            <a:endParaRPr lang="pt-BR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838200" y="1973263"/>
            <a:ext cx="3932237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dirty="0">
                <a:latin typeface="Cambria" panose="02040503050406030204" pitchFamily="18" charset="0"/>
              </a:rPr>
              <a:t>Nossa </a:t>
            </a:r>
            <a:r>
              <a:rPr lang="pt-BR" sz="3200" dirty="0" smtClean="0">
                <a:latin typeface="Cambria" panose="02040503050406030204" pitchFamily="18" charset="0"/>
              </a:rPr>
              <a:t>marca:</a:t>
            </a:r>
            <a:endParaRPr lang="pt-BR" sz="3200" dirty="0">
              <a:latin typeface="Cambria" panose="02040503050406030204" pitchFamily="18" charset="0"/>
            </a:endParaRPr>
          </a:p>
        </p:txBody>
      </p:sp>
      <p:pic>
        <p:nvPicPr>
          <p:cNvPr id="8" name="Espaço Reservado para Conteúdo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76" y="260648"/>
            <a:ext cx="1053364" cy="911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448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static.wixstatic.com/media/647c38_b32ce3b88aed44bc8f5d835a2aab0ab0~mv2.png/v1/fill/w_630,h_326,al_c,usm_0.66_1.00_0.01/647c38_b32ce3b88aed44bc8f5d835a2aab0ab0~mv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936" y="2564904"/>
            <a:ext cx="6314530" cy="330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Espaço Reservado para Texto 3"/>
          <p:cNvSpPr txBox="1">
            <a:spLocks/>
          </p:cNvSpPr>
          <p:nvPr/>
        </p:nvSpPr>
        <p:spPr>
          <a:xfrm>
            <a:off x="838200" y="3133494"/>
            <a:ext cx="3932237" cy="30620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pt-BR" dirty="0" smtClean="0"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pt-BR" dirty="0" smtClean="0">
              <a:latin typeface="Cambria" panose="02040503050406030204" pitchFamily="18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pt-BR" dirty="0"/>
              <a:t>Aplicativos móveis mais populares (milhões</a:t>
            </a:r>
            <a:r>
              <a:rPr lang="pt-BR" dirty="0" smtClean="0"/>
              <a:t>).</a:t>
            </a:r>
            <a:endParaRPr lang="pt-BR" sz="1800" dirty="0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838200" y="1973263"/>
            <a:ext cx="3932237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dirty="0">
                <a:latin typeface="Cambria" panose="02040503050406030204" pitchFamily="18" charset="0"/>
              </a:rPr>
              <a:t>Nossa </a:t>
            </a:r>
            <a:r>
              <a:rPr lang="pt-BR" sz="3200" dirty="0" smtClean="0">
                <a:latin typeface="Cambria" panose="02040503050406030204" pitchFamily="18" charset="0"/>
              </a:rPr>
              <a:t>marca:</a:t>
            </a:r>
            <a:endParaRPr lang="pt-BR" sz="3200" dirty="0">
              <a:latin typeface="Cambria" panose="02040503050406030204" pitchFamily="18" charset="0"/>
            </a:endParaRPr>
          </a:p>
        </p:txBody>
      </p:sp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838200" y="1447800"/>
            <a:ext cx="10515600" cy="1325563"/>
          </a:xfrm>
        </p:spPr>
        <p:txBody>
          <a:bodyPr rtlCol="0"/>
          <a:lstStyle/>
          <a:p>
            <a:pPr algn="ctr" rtl="0"/>
            <a:r>
              <a:rPr lang="pt-B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Histórico da empresa</a:t>
            </a:r>
            <a:endParaRPr lang="pt-BR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Espaço Reservado para Conteúdo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76" y="260648"/>
            <a:ext cx="1053364" cy="911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275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static.wixstatic.com/media/647c38_6a8cf946c0e74068977b442b453f1cd3~mv2.png/v1/fill/w_630,h_397,al_c,usm_0.66_1.00_0.01/647c38_6a8cf946c0e74068977b442b453f1cd3~mv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920" y="2636912"/>
            <a:ext cx="6314530" cy="3305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Espaço Reservado para Texto 3"/>
          <p:cNvSpPr txBox="1">
            <a:spLocks/>
          </p:cNvSpPr>
          <p:nvPr/>
        </p:nvSpPr>
        <p:spPr>
          <a:xfrm>
            <a:off x="838200" y="3133494"/>
            <a:ext cx="3932237" cy="30620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pt-BR" dirty="0" smtClean="0"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pt-BR" dirty="0" smtClean="0">
              <a:latin typeface="Cambria" panose="02040503050406030204" pitchFamily="18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pt-BR" dirty="0" err="1"/>
              <a:t>Freqüência</a:t>
            </a:r>
            <a:r>
              <a:rPr lang="pt-BR" dirty="0"/>
              <a:t> de uso do aplicativo, por </a:t>
            </a:r>
            <a:r>
              <a:rPr lang="pt-BR" dirty="0" smtClean="0"/>
              <a:t>tipo.</a:t>
            </a:r>
            <a:endParaRPr lang="pt-BR" sz="1800" dirty="0"/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838200" y="1973263"/>
            <a:ext cx="3932237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dirty="0">
                <a:latin typeface="Cambria" panose="02040503050406030204" pitchFamily="18" charset="0"/>
              </a:rPr>
              <a:t>Nossa </a:t>
            </a:r>
            <a:r>
              <a:rPr lang="pt-BR" sz="3200" dirty="0" smtClean="0">
                <a:latin typeface="Cambria" panose="02040503050406030204" pitchFamily="18" charset="0"/>
              </a:rPr>
              <a:t>marca:</a:t>
            </a:r>
            <a:endParaRPr lang="pt-BR" sz="3200" dirty="0">
              <a:latin typeface="Cambria" panose="02040503050406030204" pitchFamily="18" charset="0"/>
            </a:endParaRPr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838200" y="1447800"/>
            <a:ext cx="10515600" cy="1325563"/>
          </a:xfrm>
        </p:spPr>
        <p:txBody>
          <a:bodyPr rtlCol="0"/>
          <a:lstStyle/>
          <a:p>
            <a:pPr algn="ctr" rtl="0"/>
            <a:r>
              <a:rPr lang="pt-B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Histórico da empresa</a:t>
            </a:r>
            <a:endParaRPr lang="pt-BR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Espaço Reservado para Conteúdo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76" y="260648"/>
            <a:ext cx="1053364" cy="911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52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static.wixstatic.com/media/647c38_c444db44f28c4db682b792d45bf1cae9~mv2.png/v1/fill/w_630,h_701,al_c,usm_0.66_1.00_0.01/647c38_c444db44f28c4db682b792d45bf1cae9~mv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936" y="2636912"/>
            <a:ext cx="6314530" cy="3305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Espaço Reservado para Texto 3"/>
          <p:cNvSpPr txBox="1">
            <a:spLocks/>
          </p:cNvSpPr>
          <p:nvPr/>
        </p:nvSpPr>
        <p:spPr>
          <a:xfrm>
            <a:off x="838200" y="3133494"/>
            <a:ext cx="3932237" cy="30620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pt-BR" dirty="0" smtClean="0"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pt-BR" dirty="0" smtClean="0">
              <a:latin typeface="Cambria" panose="02040503050406030204" pitchFamily="18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pt-BR" dirty="0"/>
              <a:t>Aplicativos de mensagens móveis usados ​​no Brasil, por usuários da Internet em </a:t>
            </a:r>
            <a:r>
              <a:rPr lang="pt-BR" dirty="0" smtClean="0"/>
              <a:t>2015.</a:t>
            </a:r>
            <a:endParaRPr lang="pt-BR" sz="1800" dirty="0"/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838200" y="1973263"/>
            <a:ext cx="3932237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dirty="0">
                <a:latin typeface="Cambria" panose="02040503050406030204" pitchFamily="18" charset="0"/>
              </a:rPr>
              <a:t>Nossa </a:t>
            </a:r>
            <a:r>
              <a:rPr lang="pt-BR" sz="3200" dirty="0" smtClean="0">
                <a:latin typeface="Cambria" panose="02040503050406030204" pitchFamily="18" charset="0"/>
              </a:rPr>
              <a:t>marca:</a:t>
            </a:r>
            <a:endParaRPr lang="pt-BR" sz="3200" dirty="0">
              <a:latin typeface="Cambria" panose="02040503050406030204" pitchFamily="18" charset="0"/>
            </a:endParaRPr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838200" y="1447800"/>
            <a:ext cx="10515600" cy="1325563"/>
          </a:xfrm>
        </p:spPr>
        <p:txBody>
          <a:bodyPr rtlCol="0"/>
          <a:lstStyle/>
          <a:p>
            <a:pPr algn="ctr" rtl="0"/>
            <a:r>
              <a:rPr lang="pt-B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Histórico da empresa</a:t>
            </a:r>
            <a:endParaRPr lang="pt-BR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Espaço Reservado para Conteúdo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76" y="260648"/>
            <a:ext cx="1053364" cy="911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140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838200" y="1447800"/>
            <a:ext cx="10515600" cy="1325563"/>
          </a:xfrm>
        </p:spPr>
        <p:txBody>
          <a:bodyPr rtlCol="0"/>
          <a:lstStyle/>
          <a:p>
            <a:pPr algn="ctr" rtl="0"/>
            <a:r>
              <a:rPr lang="pt-B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Histórico da empresa</a:t>
            </a:r>
            <a:endParaRPr lang="pt-BR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2955073"/>
            <a:ext cx="10515600" cy="3221890"/>
          </a:xfrm>
        </p:spPr>
        <p:txBody>
          <a:bodyPr rtlCol="0">
            <a:noAutofit/>
          </a:bodyPr>
          <a:lstStyle/>
          <a:p>
            <a:pPr marL="0" indent="0" algn="just">
              <a:buNone/>
            </a:pPr>
            <a:r>
              <a:rPr lang="pt-BR" dirty="0" smtClean="0">
                <a:latin typeface="Cambria" panose="02040503050406030204" pitchFamily="18" charset="0"/>
              </a:rPr>
              <a:t>Nossos </a:t>
            </a:r>
            <a:r>
              <a:rPr lang="pt-BR" dirty="0" smtClean="0">
                <a:latin typeface="Cambria" panose="02040503050406030204" pitchFamily="18" charset="0"/>
              </a:rPr>
              <a:t>produtos:</a:t>
            </a:r>
            <a:endParaRPr lang="pt-BR" dirty="0">
              <a:latin typeface="Cambria" panose="02040503050406030204" pitchFamily="18" charset="0"/>
            </a:endParaRPr>
          </a:p>
          <a:p>
            <a:pPr marL="0" indent="0" algn="just">
              <a:buNone/>
            </a:pPr>
            <a:endParaRPr lang="pt-BR" dirty="0" smtClean="0">
              <a:latin typeface="Cambria" panose="02040503050406030204" pitchFamily="18" charset="0"/>
            </a:endParaRPr>
          </a:p>
          <a:p>
            <a:pPr marL="0" lvl="0" indent="0" algn="just">
              <a:buNone/>
            </a:pPr>
            <a:r>
              <a:rPr lang="pt-BR" dirty="0" smtClean="0">
                <a:latin typeface="Cambria" panose="02040503050406030204" pitchFamily="18" charset="0"/>
              </a:rPr>
              <a:t> Nossos </a:t>
            </a:r>
            <a:r>
              <a:rPr lang="pt-BR" dirty="0" smtClean="0">
                <a:latin typeface="Cambria" panose="02040503050406030204" pitchFamily="18" charset="0"/>
              </a:rPr>
              <a:t>produtos </a:t>
            </a:r>
            <a:r>
              <a:rPr lang="pt-BR" dirty="0">
                <a:latin typeface="Cambria" panose="02040503050406030204" pitchFamily="18" charset="0"/>
              </a:rPr>
              <a:t>diversificam</a:t>
            </a:r>
            <a:r>
              <a:rPr lang="pt-BR" dirty="0" smtClean="0"/>
              <a:t> </a:t>
            </a:r>
            <a:r>
              <a:rPr lang="pt-BR" dirty="0" smtClean="0">
                <a:latin typeface="Cambria" panose="02040503050406030204" pitchFamily="18" charset="0"/>
              </a:rPr>
              <a:t>de </a:t>
            </a:r>
            <a:r>
              <a:rPr lang="pt-BR" dirty="0" smtClean="0">
                <a:latin typeface="Cambria" panose="02040503050406030204" pitchFamily="18" charset="0"/>
              </a:rPr>
              <a:t>acordo com a necessidade do cliente.</a:t>
            </a:r>
          </a:p>
          <a:p>
            <a:pPr marL="0" lvl="0" indent="0" algn="just">
              <a:buNone/>
            </a:pPr>
            <a:endParaRPr lang="pt-BR" dirty="0">
              <a:latin typeface="Cambria" panose="02040503050406030204" pitchFamily="18" charset="0"/>
            </a:endParaRPr>
          </a:p>
          <a:p>
            <a:pPr marL="0" indent="0" algn="just">
              <a:buNone/>
            </a:pPr>
            <a:endParaRPr lang="pt-BR" dirty="0" smtClean="0">
              <a:latin typeface="Cambria" panose="02040503050406030204" pitchFamily="18" charset="0"/>
            </a:endParaRPr>
          </a:p>
          <a:p>
            <a:pPr marL="0" indent="0" algn="just">
              <a:buNone/>
            </a:pPr>
            <a:endParaRPr lang="pt-BR" dirty="0">
              <a:latin typeface="Cambria" panose="02040503050406030204" pitchFamily="18" charset="0"/>
            </a:endParaRPr>
          </a:p>
          <a:p>
            <a:pPr marL="0" indent="0" algn="just">
              <a:buNone/>
            </a:pPr>
            <a:r>
              <a:rPr lang="pt-BR" dirty="0" smtClean="0">
                <a:latin typeface="Cambria" panose="02040503050406030204" pitchFamily="18" charset="0"/>
              </a:rPr>
              <a:t>  </a:t>
            </a:r>
            <a:endParaRPr lang="pt-BR" dirty="0">
              <a:latin typeface="Cambria" panose="02040503050406030204" pitchFamily="18" charset="0"/>
            </a:endParaRPr>
          </a:p>
        </p:txBody>
      </p:sp>
      <p:pic>
        <p:nvPicPr>
          <p:cNvPr id="4" name="Espaço Reservado para Conteúdo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76" y="260648"/>
            <a:ext cx="1053364" cy="911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739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031" y="2644755"/>
            <a:ext cx="6297769" cy="3308192"/>
          </a:xfrm>
        </p:spPr>
      </p:pic>
      <p:sp>
        <p:nvSpPr>
          <p:cNvPr id="17" name="Espaço Reservado para Texto 3"/>
          <p:cNvSpPr txBox="1">
            <a:spLocks/>
          </p:cNvSpPr>
          <p:nvPr/>
        </p:nvSpPr>
        <p:spPr>
          <a:xfrm>
            <a:off x="838200" y="3133494"/>
            <a:ext cx="3932237" cy="30620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dirty="0">
                <a:latin typeface="Cambria" panose="02040503050406030204" pitchFamily="18" charset="0"/>
                <a:cs typeface="Times New Roman" panose="02020603050405020304" pitchFamily="18" charset="0"/>
              </a:rPr>
              <a:t>Exemplo 1:</a:t>
            </a:r>
          </a:p>
          <a:p>
            <a:pPr marL="0" indent="0">
              <a:buNone/>
            </a:pPr>
            <a:r>
              <a:rPr lang="pt-BR" dirty="0">
                <a:latin typeface="Cambria" panose="02040503050406030204" pitchFamily="18" charset="0"/>
                <a:cs typeface="Times New Roman" panose="02020603050405020304" pitchFamily="18" charset="0"/>
              </a:rPr>
              <a:t>Perdido, não lembra onde </a:t>
            </a:r>
            <a:r>
              <a:rPr lang="pt-BR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esta, isso </a:t>
            </a:r>
            <a:r>
              <a:rPr lang="pt-BR" dirty="0">
                <a:latin typeface="Cambria" panose="02040503050406030204" pitchFamily="18" charset="0"/>
                <a:cs typeface="Times New Roman" panose="02020603050405020304" pitchFamily="18" charset="0"/>
              </a:rPr>
              <a:t>é perda de memória de curto prazo, a Data System Technology tem a solução pra você.</a:t>
            </a:r>
          </a:p>
          <a:p>
            <a:pPr marL="0" indent="0">
              <a:buNone/>
            </a:pPr>
            <a:endParaRPr lang="pt-BR" dirty="0">
              <a:latin typeface="Cambria" panose="02040503050406030204" pitchFamily="18" charset="0"/>
            </a:endParaRPr>
          </a:p>
        </p:txBody>
      </p:sp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838200" y="1447800"/>
            <a:ext cx="10515600" cy="1325563"/>
          </a:xfrm>
        </p:spPr>
        <p:txBody>
          <a:bodyPr rtlCol="0"/>
          <a:lstStyle/>
          <a:p>
            <a:pPr algn="ctr" rtl="0"/>
            <a:r>
              <a:rPr lang="pt-B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Histórico da empresa</a:t>
            </a:r>
            <a:endParaRPr lang="pt-BR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838200" y="1973263"/>
            <a:ext cx="3932237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dirty="0" smtClean="0">
                <a:latin typeface="Cambria" panose="02040503050406030204" pitchFamily="18" charset="0"/>
              </a:rPr>
              <a:t>Produtos</a:t>
            </a:r>
            <a:endParaRPr lang="pt-BR" sz="3200" dirty="0">
              <a:latin typeface="Cambria" panose="02040503050406030204" pitchFamily="18" charset="0"/>
            </a:endParaRPr>
          </a:p>
        </p:txBody>
      </p:sp>
      <p:pic>
        <p:nvPicPr>
          <p:cNvPr id="6" name="Espaço Reservado para Conteúdo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76" y="260648"/>
            <a:ext cx="1053364" cy="911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546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031" y="2644755"/>
            <a:ext cx="6297769" cy="3308192"/>
          </a:xfrm>
          <a:prstGeom prst="rect">
            <a:avLst/>
          </a:prstGeom>
        </p:spPr>
      </p:pic>
      <p:sp>
        <p:nvSpPr>
          <p:cNvPr id="17" name="Espaço Reservado para Texto 3"/>
          <p:cNvSpPr txBox="1">
            <a:spLocks/>
          </p:cNvSpPr>
          <p:nvPr/>
        </p:nvSpPr>
        <p:spPr>
          <a:xfrm>
            <a:off x="838200" y="3133494"/>
            <a:ext cx="3932237" cy="30620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Exemplo 1.1:</a:t>
            </a:r>
            <a:endParaRPr lang="pt-BR" dirty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BR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Conheça a </a:t>
            </a:r>
            <a:r>
              <a:rPr lang="pt-BR" dirty="0" err="1" smtClean="0">
                <a:latin typeface="Cambria" panose="02040503050406030204" pitchFamily="18" charset="0"/>
                <a:cs typeface="Times New Roman" panose="02020603050405020304" pitchFamily="18" charset="0"/>
              </a:rPr>
              <a:t>Checkroom</a:t>
            </a:r>
            <a:r>
              <a:rPr lang="pt-BR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pt-BR" dirty="0">
                <a:latin typeface="Cambria" panose="02040503050406030204" pitchFamily="18" charset="0"/>
                <a:cs typeface="Times New Roman" panose="02020603050405020304" pitchFamily="18" charset="0"/>
              </a:rPr>
              <a:t>u</a:t>
            </a:r>
            <a:r>
              <a:rPr lang="pt-BR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m </a:t>
            </a:r>
            <a:r>
              <a:rPr lang="pt-BR" dirty="0">
                <a:latin typeface="Cambria" panose="02040503050406030204" pitchFamily="18" charset="0"/>
                <a:cs typeface="Times New Roman" panose="02020603050405020304" pitchFamily="18" charset="0"/>
              </a:rPr>
              <a:t>banco de                        feito </a:t>
            </a:r>
            <a:r>
              <a:rPr lang="pt-BR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para </a:t>
            </a:r>
            <a:r>
              <a:rPr lang="pt-BR" dirty="0">
                <a:latin typeface="Cambria" panose="02040503050406030204" pitchFamily="18" charset="0"/>
                <a:cs typeface="Times New Roman" panose="02020603050405020304" pitchFamily="18" charset="0"/>
              </a:rPr>
              <a:t>você controlar o seu estoque de cartas.</a:t>
            </a:r>
          </a:p>
          <a:p>
            <a:pPr marL="0" indent="0">
              <a:buNone/>
            </a:pPr>
            <a:endParaRPr lang="pt-BR" dirty="0">
              <a:latin typeface="Cambria" panose="02040503050406030204" pitchFamily="18" charset="0"/>
            </a:endParaRPr>
          </a:p>
        </p:txBody>
      </p:sp>
      <p:sp>
        <p:nvSpPr>
          <p:cNvPr id="12" name="Elipse 11"/>
          <p:cNvSpPr/>
          <p:nvPr/>
        </p:nvSpPr>
        <p:spPr>
          <a:xfrm>
            <a:off x="2965067" y="4047713"/>
            <a:ext cx="1008468" cy="502277"/>
          </a:xfrm>
          <a:prstGeom prst="ellipse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838200" y="1447800"/>
            <a:ext cx="10515600" cy="1325563"/>
          </a:xfrm>
        </p:spPr>
        <p:txBody>
          <a:bodyPr rtlCol="0"/>
          <a:lstStyle/>
          <a:p>
            <a:pPr algn="ctr" rtl="0"/>
            <a:r>
              <a:rPr lang="pt-B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Histórico da empresa</a:t>
            </a:r>
            <a:endParaRPr lang="pt-BR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838200" y="1973263"/>
            <a:ext cx="3932237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dirty="0" smtClean="0">
                <a:latin typeface="Cambria" panose="02040503050406030204" pitchFamily="18" charset="0"/>
              </a:rPr>
              <a:t>Produtos</a:t>
            </a:r>
            <a:endParaRPr lang="pt-BR" sz="3200" dirty="0">
              <a:latin typeface="Cambria" panose="02040503050406030204" pitchFamily="18" charset="0"/>
            </a:endParaRPr>
          </a:p>
        </p:txBody>
      </p:sp>
      <p:pic>
        <p:nvPicPr>
          <p:cNvPr id="9" name="Espaço Reservado para Conteúdo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76" y="260648"/>
            <a:ext cx="1053364" cy="911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483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838200" y="1447800"/>
            <a:ext cx="10515600" cy="1325563"/>
          </a:xfrm>
        </p:spPr>
        <p:txBody>
          <a:bodyPr/>
          <a:lstStyle/>
          <a:p>
            <a:pPr algn="ctr"/>
            <a:r>
              <a:rPr lang="pt-B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Histórico da empresa</a:t>
            </a:r>
            <a:endParaRPr lang="pt-BR" dirty="0"/>
          </a:p>
        </p:txBody>
      </p:sp>
      <p:sp>
        <p:nvSpPr>
          <p:cNvPr id="7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2933699"/>
            <a:ext cx="5181600" cy="3243263"/>
          </a:xfrm>
        </p:spPr>
        <p:txBody>
          <a:bodyPr/>
          <a:lstStyle/>
          <a:p>
            <a:pPr marL="0" indent="0">
              <a:buNone/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Problema social:</a:t>
            </a:r>
            <a:endParaRPr lang="pt-BR" dirty="0" smtClean="0"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pt-BR" dirty="0" smtClean="0">
                <a:latin typeface="Cambria" panose="02040503050406030204" pitchFamily="18" charset="0"/>
              </a:rPr>
              <a:t>Localizar um determinado </a:t>
            </a:r>
            <a:r>
              <a:rPr lang="pt-BR" dirty="0">
                <a:latin typeface="Cambria" panose="02040503050406030204" pitchFamily="18" charset="0"/>
              </a:rPr>
              <a:t>endereço pelo </a:t>
            </a:r>
            <a:r>
              <a:rPr lang="pt-BR" dirty="0" smtClean="0">
                <a:latin typeface="Cambria" panose="02040503050406030204" pitchFamily="18" charset="0"/>
              </a:rPr>
              <a:t>pedestre tem se tornado cada vez mais difícil nas </a:t>
            </a:r>
            <a:r>
              <a:rPr lang="pt-BR" dirty="0">
                <a:latin typeface="Cambria" panose="02040503050406030204" pitchFamily="18" charset="0"/>
              </a:rPr>
              <a:t>grande cidades, centros, bairros e avenidas.</a:t>
            </a:r>
          </a:p>
          <a:p>
            <a:pPr marL="0" indent="0">
              <a:buNone/>
            </a:pPr>
            <a:endParaRPr lang="pt-BR" dirty="0">
              <a:latin typeface="Cambria" panose="02040503050406030204" pitchFamily="18" charset="0"/>
            </a:endParaRPr>
          </a:p>
        </p:txBody>
      </p:sp>
      <p:pic>
        <p:nvPicPr>
          <p:cNvPr id="8" name="Espaço Reservado para Conteúdo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240" y="2934055"/>
            <a:ext cx="3017520" cy="3242553"/>
          </a:xfrm>
          <a:prstGeom prst="rect">
            <a:avLst/>
          </a:prstGeom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838200" y="1772816"/>
            <a:ext cx="3932237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dirty="0" smtClean="0">
                <a:latin typeface="Cambria" panose="02040503050406030204" pitchFamily="18" charset="0"/>
              </a:rPr>
              <a:t>Exemplo 2:</a:t>
            </a:r>
            <a:endParaRPr lang="pt-BR" sz="3200" dirty="0">
              <a:latin typeface="Cambria" panose="02040503050406030204" pitchFamily="18" charset="0"/>
            </a:endParaRPr>
          </a:p>
        </p:txBody>
      </p:sp>
      <p:pic>
        <p:nvPicPr>
          <p:cNvPr id="9" name="Espaço Reservado para Conteúdo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76" y="260648"/>
            <a:ext cx="1053364" cy="911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355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838200" y="1447800"/>
            <a:ext cx="10515600" cy="1325563"/>
          </a:xfrm>
        </p:spPr>
        <p:txBody>
          <a:bodyPr/>
          <a:lstStyle/>
          <a:p>
            <a:pPr algn="ctr"/>
            <a:r>
              <a:rPr lang="pt-B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Histórico da empresa</a:t>
            </a:r>
            <a:endParaRPr lang="pt-BR" dirty="0"/>
          </a:p>
        </p:txBody>
      </p:sp>
      <p:sp>
        <p:nvSpPr>
          <p:cNvPr id="10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2933699"/>
            <a:ext cx="5181600" cy="3243263"/>
          </a:xfrm>
        </p:spPr>
        <p:txBody>
          <a:bodyPr/>
          <a:lstStyle/>
          <a:p>
            <a:pPr marL="0" indent="0" algn="just">
              <a:buNone/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Solução:</a:t>
            </a:r>
            <a:endParaRPr lang="pt-BR" dirty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pt-BR" dirty="0" smtClean="0">
                <a:latin typeface="Cambria" panose="02040503050406030204" pitchFamily="18" charset="0"/>
              </a:rPr>
              <a:t>Instalar </a:t>
            </a:r>
            <a:r>
              <a:rPr lang="pt-BR" dirty="0">
                <a:latin typeface="Cambria" panose="02040503050406030204" pitchFamily="18" charset="0"/>
              </a:rPr>
              <a:t>sistemas de localização por </a:t>
            </a:r>
            <a:r>
              <a:rPr lang="pt-BR" dirty="0" smtClean="0">
                <a:latin typeface="Cambria" panose="02040503050406030204" pitchFamily="18" charset="0"/>
              </a:rPr>
              <a:t>satélite </a:t>
            </a:r>
            <a:r>
              <a:rPr lang="pt-BR" dirty="0">
                <a:latin typeface="Cambria" panose="02040503050406030204" pitchFamily="18" charset="0"/>
              </a:rPr>
              <a:t>mais conhecido como GPS nas grandes cidades, centros, bairros e </a:t>
            </a:r>
            <a:r>
              <a:rPr lang="pt-BR" dirty="0" smtClean="0">
                <a:latin typeface="Cambria" panose="02040503050406030204" pitchFamily="18" charset="0"/>
              </a:rPr>
              <a:t>avenidas tem facilitado a vida de muitas pessoas.</a:t>
            </a:r>
            <a:endParaRPr lang="pt-BR" dirty="0">
              <a:latin typeface="Cambria" panose="02040503050406030204" pitchFamily="18" charset="0"/>
            </a:endParaRPr>
          </a:p>
          <a:p>
            <a:pPr algn="just"/>
            <a:endParaRPr lang="pt-BR" dirty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just"/>
            <a:endParaRPr lang="pt-BR" dirty="0">
              <a:latin typeface="Cambria" panose="02040503050406030204" pitchFamily="18" charset="0"/>
            </a:endParaRPr>
          </a:p>
        </p:txBody>
      </p:sp>
      <p:pic>
        <p:nvPicPr>
          <p:cNvPr id="14" name="Espaço Reservado para Conteúdo 13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382" y="2773363"/>
            <a:ext cx="2366810" cy="3403599"/>
          </a:xfrm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838200" y="1772816"/>
            <a:ext cx="3932237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dirty="0" smtClean="0">
                <a:latin typeface="Cambria" panose="02040503050406030204" pitchFamily="18" charset="0"/>
              </a:rPr>
              <a:t>Exemplo 2.2:</a:t>
            </a:r>
            <a:endParaRPr lang="pt-BR" sz="3200" dirty="0">
              <a:latin typeface="Cambria" panose="02040503050406030204" pitchFamily="18" charset="0"/>
            </a:endParaRPr>
          </a:p>
        </p:txBody>
      </p:sp>
      <p:pic>
        <p:nvPicPr>
          <p:cNvPr id="6" name="Espaço Reservado para Conteúdo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76" y="260648"/>
            <a:ext cx="1053364" cy="911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82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838200" y="1447800"/>
            <a:ext cx="10515600" cy="1325563"/>
          </a:xfrm>
        </p:spPr>
        <p:txBody>
          <a:bodyPr rtlCol="0"/>
          <a:lstStyle/>
          <a:p>
            <a:pPr algn="ctr" rtl="0"/>
            <a:r>
              <a:rPr lang="pt-B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Histórico da empresa</a:t>
            </a:r>
            <a:endParaRPr lang="pt-BR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2955073"/>
            <a:ext cx="10515600" cy="3221890"/>
          </a:xfrm>
        </p:spPr>
        <p:txBody>
          <a:bodyPr rtlCol="0">
            <a:noAutofit/>
          </a:bodyPr>
          <a:lstStyle/>
          <a:p>
            <a:pPr marL="0" indent="0" algn="just">
              <a:buNone/>
            </a:pPr>
            <a:r>
              <a:rPr lang="pt-BR" dirty="0">
                <a:solidFill>
                  <a:srgbClr val="FF0000"/>
                </a:solidFill>
                <a:latin typeface="Cambria" panose="02040503050406030204" pitchFamily="18" charset="0"/>
              </a:rPr>
              <a:t>	</a:t>
            </a:r>
            <a:endParaRPr lang="pt-BR" dirty="0" smtClean="0">
              <a:solidFill>
                <a:srgbClr val="FF0000"/>
              </a:solidFill>
              <a:latin typeface="Cambria" panose="02040503050406030204" pitchFamily="18" charset="0"/>
            </a:endParaRPr>
          </a:p>
          <a:p>
            <a:pPr marL="0" indent="0" algn="just">
              <a:buNone/>
            </a:pPr>
            <a:r>
              <a:rPr lang="pt-BR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pt-BR" dirty="0" smtClean="0">
                <a:solidFill>
                  <a:srgbClr val="FF0000"/>
                </a:solidFill>
                <a:latin typeface="Cambria" panose="02040503050406030204" pitchFamily="18" charset="0"/>
              </a:rPr>
              <a:t>  </a:t>
            </a:r>
            <a:r>
              <a:rPr lang="pt-BR" dirty="0" smtClean="0">
                <a:latin typeface="Cambria" panose="02040503050406030204" pitchFamily="18" charset="0"/>
              </a:rPr>
              <a:t>Oferecer </a:t>
            </a:r>
            <a:r>
              <a:rPr lang="pt-BR" dirty="0" smtClean="0">
                <a:latin typeface="Cambria" panose="02040503050406030204" pitchFamily="18" charset="0"/>
              </a:rPr>
              <a:t>os mais variados tipos de  serviços que uma empresa de tecnologia pode oferecer como, criação de software, manuntenção em redes, etc.</a:t>
            </a:r>
          </a:p>
          <a:p>
            <a:pPr marL="0" indent="0" algn="just">
              <a:buNone/>
            </a:pPr>
            <a:r>
              <a:rPr lang="pt-BR" dirty="0" smtClean="0">
                <a:latin typeface="Cambria" panose="02040503050406030204" pitchFamily="18" charset="0"/>
              </a:rPr>
              <a:t>   Nosso </a:t>
            </a:r>
            <a:r>
              <a:rPr lang="pt-BR" dirty="0" smtClean="0">
                <a:latin typeface="Cambria" panose="02040503050406030204" pitchFamily="18" charset="0"/>
              </a:rPr>
              <a:t>diferencial é a participação total do cliente no desenvolvimento do projeto.</a:t>
            </a:r>
            <a:endParaRPr lang="pt-BR" dirty="0">
              <a:latin typeface="Cambria" panose="02040503050406030204" pitchFamily="18" charset="0"/>
            </a:endParaRPr>
          </a:p>
          <a:p>
            <a:pPr marL="0" indent="0" algn="just">
              <a:buNone/>
            </a:pPr>
            <a:endParaRPr lang="pt-BR" dirty="0" smtClean="0">
              <a:latin typeface="Cambria" panose="02040503050406030204" pitchFamily="18" charset="0"/>
            </a:endParaRPr>
          </a:p>
          <a:p>
            <a:pPr marL="0" indent="0" algn="just">
              <a:buNone/>
            </a:pPr>
            <a:endParaRPr lang="pt-BR" dirty="0">
              <a:latin typeface="Cambria" panose="02040503050406030204" pitchFamily="18" charset="0"/>
            </a:endParaRPr>
          </a:p>
          <a:p>
            <a:pPr marL="0" indent="0" algn="just">
              <a:buNone/>
            </a:pPr>
            <a:r>
              <a:rPr lang="pt-BR" dirty="0" smtClean="0">
                <a:latin typeface="Cambria" panose="02040503050406030204" pitchFamily="18" charset="0"/>
              </a:rPr>
              <a:t>  </a:t>
            </a:r>
            <a:endParaRPr lang="pt-BR" dirty="0">
              <a:latin typeface="Cambria" panose="02040503050406030204" pitchFamily="18" charset="0"/>
            </a:endParaRPr>
          </a:p>
        </p:txBody>
      </p:sp>
      <p:pic>
        <p:nvPicPr>
          <p:cNvPr id="4" name="Espaço Reservado para Conteúdo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76" y="260648"/>
            <a:ext cx="1053364" cy="911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246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447800"/>
            <a:ext cx="10515600" cy="1325563"/>
          </a:xfrm>
        </p:spPr>
        <p:txBody>
          <a:bodyPr rtlCol="0"/>
          <a:lstStyle/>
          <a:p>
            <a:pPr algn="ctr" rtl="0"/>
            <a:r>
              <a:rPr lang="pt-B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Quem é Quem</a:t>
            </a:r>
            <a:endParaRPr lang="pt-BR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2955073"/>
            <a:ext cx="10515600" cy="3221890"/>
          </a:xfrm>
        </p:spPr>
        <p:txBody>
          <a:bodyPr rtlCol="0"/>
          <a:lstStyle/>
          <a:p>
            <a:pPr marL="0" indent="0" algn="ctr" rtl="0">
              <a:buNone/>
            </a:pPr>
            <a:r>
              <a:rPr lang="pt-BR" dirty="0">
                <a:latin typeface="Cambria" panose="02040503050406030204" pitchFamily="18" charset="0"/>
                <a:ea typeface="+mj-ea"/>
                <a:cs typeface="Times New Roman" panose="02020603050405020304" pitchFamily="18" charset="0"/>
              </a:rPr>
              <a:t>Principais executivos da empresa.</a:t>
            </a:r>
          </a:p>
          <a:p>
            <a:pPr marL="0" indent="0" algn="ctr" rtl="0">
              <a:buNone/>
            </a:pPr>
            <a:endParaRPr lang="pt-BR" dirty="0" smtClean="0">
              <a:latin typeface="Cambria" panose="02040503050406030204" pitchFamily="18" charset="0"/>
            </a:endParaRPr>
          </a:p>
          <a:p>
            <a:pPr algn="ctr"/>
            <a:r>
              <a:rPr lang="pt-BR" dirty="0" smtClean="0">
                <a:latin typeface="Cambria" panose="02040503050406030204" pitchFamily="18" charset="0"/>
              </a:rPr>
              <a:t>Gestor de TI: </a:t>
            </a:r>
            <a:r>
              <a:rPr lang="pt-BR" dirty="0">
                <a:latin typeface="Cambria" panose="02040503050406030204" pitchFamily="18" charset="0"/>
              </a:rPr>
              <a:t>Vitor Manoel.</a:t>
            </a:r>
          </a:p>
          <a:p>
            <a:pPr algn="ctr"/>
            <a:r>
              <a:rPr lang="pt-BR" dirty="0" smtClean="0">
                <a:latin typeface="Cambria" panose="02040503050406030204" pitchFamily="18" charset="0"/>
              </a:rPr>
              <a:t>Diretor Financeiro: João F. Catto.</a:t>
            </a:r>
            <a:endParaRPr lang="pt-BR" dirty="0">
              <a:latin typeface="Cambria" panose="02040503050406030204" pitchFamily="18" charset="0"/>
            </a:endParaRPr>
          </a:p>
          <a:p>
            <a:pPr algn="ctr"/>
            <a:r>
              <a:rPr lang="pt-BR" dirty="0" smtClean="0">
                <a:latin typeface="Cambria" panose="02040503050406030204" pitchFamily="18" charset="0"/>
              </a:rPr>
              <a:t>Designer: </a:t>
            </a:r>
            <a:r>
              <a:rPr lang="pt-BR" dirty="0">
                <a:latin typeface="Cambria" panose="02040503050406030204" pitchFamily="18" charset="0"/>
              </a:rPr>
              <a:t>Moab Rodrigues.</a:t>
            </a:r>
          </a:p>
          <a:p>
            <a:pPr algn="ctr"/>
            <a:r>
              <a:rPr lang="pt-BR" dirty="0" smtClean="0">
                <a:latin typeface="Cambria" panose="02040503050406030204" pitchFamily="18" charset="0"/>
              </a:rPr>
              <a:t>Diretor de Marketing: </a:t>
            </a:r>
            <a:r>
              <a:rPr lang="pt-BR" dirty="0">
                <a:latin typeface="Cambria" panose="02040503050406030204" pitchFamily="18" charset="0"/>
              </a:rPr>
              <a:t>Renan Vinicius. </a:t>
            </a:r>
          </a:p>
          <a:p>
            <a:pPr marL="0" indent="0" algn="ctr" rtl="0">
              <a:buNone/>
            </a:pPr>
            <a:endParaRPr lang="pt-BR" dirty="0">
              <a:latin typeface="Cambria" panose="02040503050406030204" pitchFamily="18" charset="0"/>
            </a:endParaRPr>
          </a:p>
        </p:txBody>
      </p:sp>
      <p:pic>
        <p:nvPicPr>
          <p:cNvPr id="4" name="Espaço Reservado para Conteúdo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76" y="260648"/>
            <a:ext cx="1053364" cy="911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85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3520" y="2344504"/>
            <a:ext cx="6297769" cy="3308191"/>
          </a:xfrm>
        </p:spPr>
      </p:pic>
      <p:sp>
        <p:nvSpPr>
          <p:cNvPr id="16" name="Título 1"/>
          <p:cNvSpPr txBox="1">
            <a:spLocks/>
          </p:cNvSpPr>
          <p:nvPr/>
        </p:nvSpPr>
        <p:spPr>
          <a:xfrm>
            <a:off x="801152" y="1544403"/>
            <a:ext cx="3932237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Panorama estrutural do edifício</a:t>
            </a:r>
            <a:r>
              <a:rPr lang="pt-B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pt-B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Espaço Reservado para Texto 3"/>
          <p:cNvSpPr txBox="1">
            <a:spLocks/>
          </p:cNvSpPr>
          <p:nvPr/>
        </p:nvSpPr>
        <p:spPr>
          <a:xfrm>
            <a:off x="838200" y="3133494"/>
            <a:ext cx="3932237" cy="30620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pt-BR" dirty="0" smtClean="0"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pt-BR" dirty="0" smtClean="0"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pt-BR" dirty="0" smtClean="0">
                <a:latin typeface="Cambria" panose="02040503050406030204" pitchFamily="18" charset="0"/>
              </a:rPr>
              <a:t>Visão </a:t>
            </a:r>
            <a:r>
              <a:rPr lang="pt-BR" dirty="0">
                <a:latin typeface="Cambria" panose="02040503050406030204" pitchFamily="18" charset="0"/>
              </a:rPr>
              <a:t>geral do edifício</a:t>
            </a:r>
            <a:r>
              <a:rPr lang="pt-BR" dirty="0" smtClean="0">
                <a:latin typeface="Cambria" panose="02040503050406030204" pitchFamily="18" charset="0"/>
              </a:rPr>
              <a:t>.</a:t>
            </a:r>
          </a:p>
          <a:p>
            <a:pPr marL="0" indent="0">
              <a:buNone/>
            </a:pPr>
            <a:endParaRPr lang="pt-BR" dirty="0"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pt-BR" dirty="0" smtClean="0">
                <a:latin typeface="Cambria" panose="02040503050406030204" pitchFamily="18" charset="0"/>
              </a:rPr>
              <a:t>Visão 1.</a:t>
            </a:r>
            <a:endParaRPr lang="pt-BR" dirty="0">
              <a:latin typeface="Cambria" panose="02040503050406030204" pitchFamily="18" charset="0"/>
            </a:endParaRPr>
          </a:p>
        </p:txBody>
      </p:sp>
      <p:pic>
        <p:nvPicPr>
          <p:cNvPr id="5" name="Espaço Reservado para Conteúdo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76" y="260648"/>
            <a:ext cx="1053364" cy="911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205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ço Reservado para Conteúdo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3519" y="2346661"/>
            <a:ext cx="6297769" cy="3306034"/>
          </a:xfrm>
          <a:prstGeom prst="rect">
            <a:avLst/>
          </a:prstGeom>
        </p:spPr>
      </p:pic>
      <p:sp>
        <p:nvSpPr>
          <p:cNvPr id="14" name="Título 1"/>
          <p:cNvSpPr txBox="1">
            <a:spLocks/>
          </p:cNvSpPr>
          <p:nvPr/>
        </p:nvSpPr>
        <p:spPr>
          <a:xfrm>
            <a:off x="801152" y="1544403"/>
            <a:ext cx="3932237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Panorama estrutural do edifício</a:t>
            </a:r>
            <a:r>
              <a:rPr lang="pt-B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pt-B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Espaço Reservado para Texto 3"/>
          <p:cNvSpPr txBox="1">
            <a:spLocks/>
          </p:cNvSpPr>
          <p:nvPr/>
        </p:nvSpPr>
        <p:spPr>
          <a:xfrm>
            <a:off x="838200" y="3133494"/>
            <a:ext cx="3932237" cy="30620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pt-BR" dirty="0" smtClean="0"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pt-BR" dirty="0" smtClean="0"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pt-BR" dirty="0" smtClean="0">
                <a:latin typeface="Cambria" panose="02040503050406030204" pitchFamily="18" charset="0"/>
              </a:rPr>
              <a:t>Visão </a:t>
            </a:r>
            <a:r>
              <a:rPr lang="pt-BR" dirty="0">
                <a:latin typeface="Cambria" panose="02040503050406030204" pitchFamily="18" charset="0"/>
              </a:rPr>
              <a:t>geral do edifício</a:t>
            </a:r>
            <a:r>
              <a:rPr lang="pt-BR" dirty="0" smtClean="0">
                <a:latin typeface="Cambria" panose="02040503050406030204" pitchFamily="18" charset="0"/>
              </a:rPr>
              <a:t>.</a:t>
            </a:r>
          </a:p>
          <a:p>
            <a:pPr marL="0" indent="0">
              <a:buNone/>
            </a:pPr>
            <a:endParaRPr lang="pt-BR" dirty="0"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pt-BR" dirty="0" smtClean="0">
                <a:latin typeface="Cambria" panose="02040503050406030204" pitchFamily="18" charset="0"/>
              </a:rPr>
              <a:t>Visão 2.</a:t>
            </a:r>
            <a:endParaRPr lang="pt-BR" dirty="0">
              <a:latin typeface="Cambria" panose="02040503050406030204" pitchFamily="18" charset="0"/>
            </a:endParaRPr>
          </a:p>
        </p:txBody>
      </p:sp>
      <p:pic>
        <p:nvPicPr>
          <p:cNvPr id="5" name="Espaço Reservado para Conteúdo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76" y="260648"/>
            <a:ext cx="1053364" cy="911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803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spaço Reservado para Conteúdo 4"/>
          <p:cNvPicPr>
            <a:picLocks noGrp="1" noChangeAspect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3519" y="2344504"/>
            <a:ext cx="6297769" cy="3308191"/>
          </a:xfrm>
          <a:prstGeom prst="rect">
            <a:avLst/>
          </a:prstGeom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801152" y="1544403"/>
            <a:ext cx="3932237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Panorama estrutural do edifício</a:t>
            </a:r>
            <a:r>
              <a:rPr lang="pt-B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pt-B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Espaço Reservado para Texto 3"/>
          <p:cNvSpPr txBox="1">
            <a:spLocks/>
          </p:cNvSpPr>
          <p:nvPr/>
        </p:nvSpPr>
        <p:spPr>
          <a:xfrm>
            <a:off x="838200" y="3133494"/>
            <a:ext cx="3932237" cy="30620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pt-BR" dirty="0" smtClean="0"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pt-BR" dirty="0" smtClean="0"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pt-BR" dirty="0" smtClean="0">
                <a:latin typeface="Cambria" panose="02040503050406030204" pitchFamily="18" charset="0"/>
              </a:rPr>
              <a:t>Visão </a:t>
            </a:r>
            <a:r>
              <a:rPr lang="pt-BR" dirty="0">
                <a:latin typeface="Cambria" panose="02040503050406030204" pitchFamily="18" charset="0"/>
              </a:rPr>
              <a:t>geral do edifício</a:t>
            </a:r>
            <a:r>
              <a:rPr lang="pt-BR" dirty="0" smtClean="0">
                <a:latin typeface="Cambria" panose="02040503050406030204" pitchFamily="18" charset="0"/>
              </a:rPr>
              <a:t>.</a:t>
            </a:r>
          </a:p>
          <a:p>
            <a:pPr marL="0" indent="0">
              <a:buNone/>
            </a:pPr>
            <a:endParaRPr lang="pt-BR" dirty="0" smtClean="0"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pt-BR" dirty="0" smtClean="0">
                <a:latin typeface="Cambria" panose="02040503050406030204" pitchFamily="18" charset="0"/>
              </a:rPr>
              <a:t>Visão 3.</a:t>
            </a:r>
            <a:endParaRPr lang="pt-BR" dirty="0">
              <a:latin typeface="Cambria" panose="02040503050406030204" pitchFamily="18" charset="0"/>
            </a:endParaRPr>
          </a:p>
        </p:txBody>
      </p:sp>
      <p:pic>
        <p:nvPicPr>
          <p:cNvPr id="6" name="Espaço Reservado para Conteúdo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76" y="260648"/>
            <a:ext cx="1053364" cy="911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421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/>
          <p:cNvPicPr>
            <a:picLocks noGrp="1" noChangeAspect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3519" y="2344503"/>
            <a:ext cx="6297769" cy="3308192"/>
          </a:xfrm>
          <a:prstGeom prst="rect">
            <a:avLst/>
          </a:prstGeom>
        </p:spPr>
      </p:pic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801152" y="1544403"/>
            <a:ext cx="3932237" cy="1600200"/>
          </a:xfrm>
        </p:spPr>
        <p:txBody>
          <a:bodyPr>
            <a:normAutofit/>
          </a:bodyPr>
          <a:lstStyle/>
          <a:p>
            <a:r>
              <a:rPr lang="pt-B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Designer do interior do prédio. </a:t>
            </a:r>
            <a:endParaRPr lang="pt-B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Espaço Reservado para Texto 3"/>
          <p:cNvSpPr txBox="1">
            <a:spLocks/>
          </p:cNvSpPr>
          <p:nvPr/>
        </p:nvSpPr>
        <p:spPr>
          <a:xfrm>
            <a:off x="838200" y="3133494"/>
            <a:ext cx="3932237" cy="30620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pt-BR" dirty="0" smtClean="0"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pt-BR" dirty="0" smtClean="0"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pt-BR" dirty="0" smtClean="0">
                <a:latin typeface="Cambria" panose="02040503050406030204" pitchFamily="18" charset="0"/>
              </a:rPr>
              <a:t>Recepção </a:t>
            </a:r>
            <a:r>
              <a:rPr lang="pt-BR" dirty="0">
                <a:latin typeface="Cambria" panose="02040503050406030204" pitchFamily="18" charset="0"/>
              </a:rPr>
              <a:t>de pessoas.</a:t>
            </a:r>
          </a:p>
          <a:p>
            <a:endParaRPr lang="pt-BR" dirty="0">
              <a:latin typeface="Cambria" panose="02040503050406030204" pitchFamily="18" charset="0"/>
            </a:endParaRPr>
          </a:p>
        </p:txBody>
      </p:sp>
      <p:pic>
        <p:nvPicPr>
          <p:cNvPr id="6" name="Espaço Reservado para Conteúdo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76" y="260648"/>
            <a:ext cx="1053364" cy="911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955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/>
          <p:cNvPicPr>
            <a:picLocks noGrp="1" noChangeAspect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3519" y="2344503"/>
            <a:ext cx="6297769" cy="3308192"/>
          </a:xfrm>
          <a:prstGeom prst="rect">
            <a:avLst/>
          </a:prstGeom>
        </p:spPr>
      </p:pic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801152" y="1544403"/>
            <a:ext cx="3932237" cy="1600200"/>
          </a:xfrm>
        </p:spPr>
        <p:txBody>
          <a:bodyPr>
            <a:normAutofit/>
          </a:bodyPr>
          <a:lstStyle/>
          <a:p>
            <a:r>
              <a:rPr lang="pt-B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Designer do interior do prédio. </a:t>
            </a:r>
            <a:endParaRPr lang="pt-B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Espaço Reservado para Texto 3"/>
          <p:cNvSpPr txBox="1">
            <a:spLocks/>
          </p:cNvSpPr>
          <p:nvPr/>
        </p:nvSpPr>
        <p:spPr>
          <a:xfrm>
            <a:off x="838200" y="3133494"/>
            <a:ext cx="3932237" cy="30620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pt-BR" dirty="0" smtClean="0"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pt-BR" dirty="0" smtClean="0"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pt-BR" dirty="0" smtClean="0">
                <a:latin typeface="Cambria" panose="02040503050406030204" pitchFamily="18" charset="0"/>
              </a:rPr>
              <a:t>Ambiente </a:t>
            </a:r>
            <a:r>
              <a:rPr lang="pt-BR" dirty="0">
                <a:latin typeface="Cambria" panose="02040503050406030204" pitchFamily="18" charset="0"/>
              </a:rPr>
              <a:t>de </a:t>
            </a:r>
            <a:r>
              <a:rPr lang="pt-BR" dirty="0" smtClean="0">
                <a:latin typeface="Cambria" panose="02040503050406030204" pitchFamily="18" charset="0"/>
              </a:rPr>
              <a:t>espera da recepção.</a:t>
            </a:r>
            <a:endParaRPr lang="pt-BR" dirty="0">
              <a:latin typeface="Cambria" panose="02040503050406030204" pitchFamily="18" charset="0"/>
            </a:endParaRPr>
          </a:p>
          <a:p>
            <a:endParaRPr lang="pt-BR" dirty="0"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pt-BR" dirty="0">
              <a:latin typeface="Cambria" panose="02040503050406030204" pitchFamily="18" charset="0"/>
            </a:endParaRPr>
          </a:p>
        </p:txBody>
      </p:sp>
      <p:pic>
        <p:nvPicPr>
          <p:cNvPr id="6" name="Espaço Reservado para Conteúdo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76" y="260648"/>
            <a:ext cx="1053364" cy="911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830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ço Reservado para Conteúdo 4"/>
          <p:cNvPicPr>
            <a:picLocks noGrp="1" noChangeAspect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3519" y="2344503"/>
            <a:ext cx="6297769" cy="3308192"/>
          </a:xfrm>
          <a:prstGeom prst="rect">
            <a:avLst/>
          </a:prstGeom>
        </p:spPr>
      </p:pic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801152" y="1544403"/>
            <a:ext cx="3932237" cy="1600200"/>
          </a:xfrm>
        </p:spPr>
        <p:txBody>
          <a:bodyPr>
            <a:normAutofit/>
          </a:bodyPr>
          <a:lstStyle/>
          <a:p>
            <a:r>
              <a:rPr lang="pt-B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Designer do interior do prédio. </a:t>
            </a:r>
            <a:endParaRPr lang="pt-B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Espaço Reservado para Texto 3"/>
          <p:cNvSpPr txBox="1">
            <a:spLocks/>
          </p:cNvSpPr>
          <p:nvPr/>
        </p:nvSpPr>
        <p:spPr>
          <a:xfrm>
            <a:off x="838200" y="3133494"/>
            <a:ext cx="3932237" cy="30620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pt-BR" dirty="0" smtClean="0"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pt-BR" dirty="0" smtClean="0"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pt-BR" dirty="0" smtClean="0">
                <a:latin typeface="Cambria" panose="02040503050406030204" pitchFamily="18" charset="0"/>
              </a:rPr>
              <a:t>Sala de descanso dos </a:t>
            </a:r>
            <a:r>
              <a:rPr lang="pt-BR" dirty="0">
                <a:latin typeface="Cambria" panose="02040503050406030204" pitchFamily="18" charset="0"/>
              </a:rPr>
              <a:t>funcionários da empresa.</a:t>
            </a:r>
          </a:p>
          <a:p>
            <a:pPr marL="0" indent="0">
              <a:buNone/>
            </a:pPr>
            <a:endParaRPr lang="pt-BR" dirty="0">
              <a:latin typeface="Cambria" panose="02040503050406030204" pitchFamily="18" charset="0"/>
            </a:endParaRPr>
          </a:p>
          <a:p>
            <a:endParaRPr lang="pt-BR" dirty="0"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pt-BR" dirty="0">
              <a:latin typeface="Cambria" panose="02040503050406030204" pitchFamily="18" charset="0"/>
            </a:endParaRPr>
          </a:p>
        </p:txBody>
      </p:sp>
      <p:pic>
        <p:nvPicPr>
          <p:cNvPr id="5" name="Espaço Reservado para Conteúdo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76" y="260648"/>
            <a:ext cx="1053364" cy="911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528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/>
          <p:cNvPicPr>
            <a:picLocks noGrp="1" noChangeAspect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3519" y="2343956"/>
            <a:ext cx="6297769" cy="3308740"/>
          </a:xfrm>
          <a:prstGeom prst="rect">
            <a:avLst/>
          </a:prstGeom>
        </p:spPr>
      </p:pic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801152" y="1544403"/>
            <a:ext cx="3932237" cy="1600200"/>
          </a:xfrm>
        </p:spPr>
        <p:txBody>
          <a:bodyPr>
            <a:normAutofit/>
          </a:bodyPr>
          <a:lstStyle/>
          <a:p>
            <a:r>
              <a:rPr lang="pt-B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Designer do interior do prédio. </a:t>
            </a:r>
            <a:endParaRPr lang="pt-B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Espaço Reservado para Texto 3"/>
          <p:cNvSpPr txBox="1">
            <a:spLocks/>
          </p:cNvSpPr>
          <p:nvPr/>
        </p:nvSpPr>
        <p:spPr>
          <a:xfrm>
            <a:off x="838200" y="3133494"/>
            <a:ext cx="3932237" cy="30620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pt-BR" dirty="0" smtClean="0"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pt-BR" dirty="0" smtClean="0"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pt-BR" dirty="0" smtClean="0">
                <a:latin typeface="Cambria" panose="02040503050406030204" pitchFamily="18" charset="0"/>
              </a:rPr>
              <a:t>Sala de reunião </a:t>
            </a:r>
            <a:r>
              <a:rPr lang="pt-BR" dirty="0">
                <a:latin typeface="Cambria" panose="02040503050406030204" pitchFamily="18" charset="0"/>
              </a:rPr>
              <a:t>e feedback.</a:t>
            </a:r>
          </a:p>
          <a:p>
            <a:pPr marL="0" indent="0">
              <a:buNone/>
            </a:pPr>
            <a:endParaRPr lang="pt-BR" dirty="0">
              <a:latin typeface="Cambria" panose="02040503050406030204" pitchFamily="18" charset="0"/>
            </a:endParaRPr>
          </a:p>
          <a:p>
            <a:endParaRPr lang="pt-BR" dirty="0"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pt-BR" dirty="0">
              <a:latin typeface="Cambria" panose="02040503050406030204" pitchFamily="18" charset="0"/>
            </a:endParaRPr>
          </a:p>
        </p:txBody>
      </p:sp>
      <p:pic>
        <p:nvPicPr>
          <p:cNvPr id="6" name="Espaço Reservado para Conteúdo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76" y="260648"/>
            <a:ext cx="1053364" cy="911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59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ço Reservado para Conteúdo 4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3519" y="2344503"/>
            <a:ext cx="6297769" cy="3308192"/>
          </a:xfrm>
          <a:prstGeom prst="rect">
            <a:avLst/>
          </a:prstGeom>
        </p:spPr>
      </p:pic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801152" y="1544403"/>
            <a:ext cx="3932237" cy="1600200"/>
          </a:xfrm>
        </p:spPr>
        <p:txBody>
          <a:bodyPr>
            <a:normAutofit/>
          </a:bodyPr>
          <a:lstStyle/>
          <a:p>
            <a:r>
              <a:rPr lang="pt-B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Designer do interior do prédio. </a:t>
            </a:r>
            <a:endParaRPr lang="pt-B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Espaço Reservado para Texto 3"/>
          <p:cNvSpPr txBox="1">
            <a:spLocks/>
          </p:cNvSpPr>
          <p:nvPr/>
        </p:nvSpPr>
        <p:spPr>
          <a:xfrm>
            <a:off x="838200" y="3133494"/>
            <a:ext cx="3932237" cy="30620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pt-BR" dirty="0" smtClean="0"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pt-BR" dirty="0" smtClean="0"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pt-BR" dirty="0" smtClean="0">
                <a:latin typeface="Cambria" panose="02040503050406030204" pitchFamily="18" charset="0"/>
              </a:rPr>
              <a:t>Sala de </a:t>
            </a:r>
            <a:r>
              <a:rPr lang="pt-BR" dirty="0">
                <a:latin typeface="Cambria" panose="02040503050406030204" pitchFamily="18" charset="0"/>
              </a:rPr>
              <a:t>treinamento profissional, seleção de pessoas e seminários relevantes ao regimento da empresa.</a:t>
            </a:r>
          </a:p>
        </p:txBody>
      </p:sp>
      <p:pic>
        <p:nvPicPr>
          <p:cNvPr id="5" name="Espaço Reservado para Conteúdo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76" y="260648"/>
            <a:ext cx="1053364" cy="911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890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/>
          <p:cNvPicPr>
            <a:picLocks noGrp="1" noChangeAspect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3518" y="2344503"/>
            <a:ext cx="6297769" cy="3308192"/>
          </a:xfrm>
          <a:prstGeom prst="rect">
            <a:avLst/>
          </a:prstGeom>
        </p:spPr>
      </p:pic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801152" y="1544403"/>
            <a:ext cx="3932237" cy="1600200"/>
          </a:xfrm>
        </p:spPr>
        <p:txBody>
          <a:bodyPr>
            <a:normAutofit/>
          </a:bodyPr>
          <a:lstStyle/>
          <a:p>
            <a:r>
              <a:rPr lang="pt-B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Designer do interior do prédio. </a:t>
            </a:r>
            <a:endParaRPr lang="pt-B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Espaço Reservado para Texto 3"/>
          <p:cNvSpPr txBox="1">
            <a:spLocks/>
          </p:cNvSpPr>
          <p:nvPr/>
        </p:nvSpPr>
        <p:spPr>
          <a:xfrm>
            <a:off x="838200" y="3133494"/>
            <a:ext cx="3932237" cy="30620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pt-BR" dirty="0" smtClean="0"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pt-BR" dirty="0" smtClean="0"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pt-BR" dirty="0" smtClean="0">
                <a:latin typeface="Cambria" panose="02040503050406030204" pitchFamily="18" charset="0"/>
              </a:rPr>
              <a:t>Estação de trabalho dos funcionários da empresa.</a:t>
            </a:r>
            <a:endParaRPr lang="pt-BR" dirty="0">
              <a:latin typeface="Cambria" panose="02040503050406030204" pitchFamily="18" charset="0"/>
            </a:endParaRPr>
          </a:p>
        </p:txBody>
      </p:sp>
      <p:pic>
        <p:nvPicPr>
          <p:cNvPr id="6" name="Espaço Reservado para Conteúdo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76" y="260648"/>
            <a:ext cx="1053364" cy="911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217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ço Reservado para Conteúdo 4"/>
          <p:cNvPicPr>
            <a:picLocks noGrp="1" noChangeAspect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3517" y="2344503"/>
            <a:ext cx="6297769" cy="3308192"/>
          </a:xfrm>
          <a:prstGeom prst="rect">
            <a:avLst/>
          </a:prstGeom>
        </p:spPr>
      </p:pic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801152" y="1544403"/>
            <a:ext cx="3932237" cy="1600200"/>
          </a:xfrm>
        </p:spPr>
        <p:txBody>
          <a:bodyPr>
            <a:normAutofit/>
          </a:bodyPr>
          <a:lstStyle/>
          <a:p>
            <a:r>
              <a:rPr lang="pt-B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Designer do interior do prédio. </a:t>
            </a:r>
            <a:endParaRPr lang="pt-B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Espaço Reservado para Texto 3"/>
          <p:cNvSpPr txBox="1">
            <a:spLocks/>
          </p:cNvSpPr>
          <p:nvPr/>
        </p:nvSpPr>
        <p:spPr>
          <a:xfrm>
            <a:off x="838200" y="3133494"/>
            <a:ext cx="3932237" cy="30620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pt-BR" dirty="0" smtClean="0"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pt-BR" dirty="0">
                <a:latin typeface="Cambria" panose="02040503050406030204" pitchFamily="18" charset="0"/>
              </a:rPr>
              <a:t>Centro de Controle operacional: </a:t>
            </a:r>
            <a:r>
              <a:rPr lang="pt-BR" dirty="0" smtClean="0">
                <a:latin typeface="Cambria" panose="02040503050406030204" pitchFamily="18" charset="0"/>
              </a:rPr>
              <a:t>Monitorar</a:t>
            </a:r>
            <a:r>
              <a:rPr lang="pt-BR" dirty="0">
                <a:latin typeface="Cambria" panose="02040503050406030204" pitchFamily="18" charset="0"/>
              </a:rPr>
              <a:t>, coletar  e analisar processos e </a:t>
            </a:r>
            <a:r>
              <a:rPr lang="pt-BR" dirty="0" smtClean="0">
                <a:latin typeface="Cambria" panose="02040503050406030204" pitchFamily="18" charset="0"/>
              </a:rPr>
              <a:t>resultados das atividades realizadas na empresa.</a:t>
            </a:r>
            <a:endParaRPr lang="pt-BR" dirty="0">
              <a:latin typeface="Cambria" panose="02040503050406030204" pitchFamily="18" charset="0"/>
            </a:endParaRPr>
          </a:p>
        </p:txBody>
      </p:sp>
      <p:pic>
        <p:nvPicPr>
          <p:cNvPr id="5" name="Espaço Reservado para Conteúdo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76" y="260648"/>
            <a:ext cx="1053364" cy="911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036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838200" y="1447800"/>
            <a:ext cx="10515600" cy="1325563"/>
          </a:xfrm>
        </p:spPr>
        <p:txBody>
          <a:bodyPr rtlCol="0"/>
          <a:lstStyle/>
          <a:p>
            <a:pPr algn="ctr" rtl="0"/>
            <a:r>
              <a:rPr lang="pt-B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Agenda/Tópicos a serem abordados</a:t>
            </a:r>
            <a:endParaRPr lang="pt-BR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559496" y="2933699"/>
            <a:ext cx="5181600" cy="3243263"/>
          </a:xfrm>
        </p:spPr>
        <p:txBody>
          <a:bodyPr rtlCol="0">
            <a:normAutofit/>
          </a:bodyPr>
          <a:lstStyle/>
          <a:p>
            <a:pPr rtl="0"/>
            <a:r>
              <a:rPr lang="pt-BR" dirty="0" smtClean="0">
                <a:latin typeface="Cambria" panose="02040503050406030204" pitchFamily="18" charset="0"/>
              </a:rPr>
              <a:t>Quem </a:t>
            </a:r>
            <a:r>
              <a:rPr lang="pt-BR" dirty="0" smtClean="0">
                <a:latin typeface="Cambria" panose="02040503050406030204" pitchFamily="18" charset="0"/>
              </a:rPr>
              <a:t>é </a:t>
            </a:r>
            <a:r>
              <a:rPr lang="pt-BR" dirty="0" smtClean="0">
                <a:latin typeface="Cambria" panose="02040503050406030204" pitchFamily="18" charset="0"/>
              </a:rPr>
              <a:t>quem</a:t>
            </a:r>
          </a:p>
          <a:p>
            <a:r>
              <a:rPr lang="pt-BR" dirty="0">
                <a:latin typeface="Cambria" panose="02040503050406030204" pitchFamily="18" charset="0"/>
              </a:rPr>
              <a:t>Histórico da empresa/</a:t>
            </a:r>
            <a:br>
              <a:rPr lang="pt-BR" dirty="0">
                <a:latin typeface="Cambria" panose="02040503050406030204" pitchFamily="18" charset="0"/>
              </a:rPr>
            </a:br>
            <a:r>
              <a:rPr lang="pt-BR" dirty="0">
                <a:latin typeface="Cambria" panose="02040503050406030204" pitchFamily="18" charset="0"/>
              </a:rPr>
              <a:t>Visão da empresa</a:t>
            </a:r>
            <a:r>
              <a:rPr lang="pt-BR" dirty="0" smtClean="0">
                <a:latin typeface="Cambria" panose="02040503050406030204" pitchFamily="18" charset="0"/>
              </a:rPr>
              <a:t>.</a:t>
            </a:r>
          </a:p>
          <a:p>
            <a:r>
              <a:rPr lang="pt-BR" dirty="0">
                <a:latin typeface="Cambria" panose="02040503050406030204" pitchFamily="18" charset="0"/>
              </a:rPr>
              <a:t>Marketing e comunicação</a:t>
            </a:r>
            <a:r>
              <a:rPr lang="pt-BR" dirty="0" smtClean="0">
                <a:latin typeface="Cambria" panose="02040503050406030204" pitchFamily="18" charset="0"/>
              </a:rPr>
              <a:t>.</a:t>
            </a:r>
          </a:p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Avaliação de desempenho organizacional</a:t>
            </a:r>
            <a:r>
              <a:rPr lang="pt-BR" dirty="0">
                <a:latin typeface="Cambria" panose="02040503050406030204" pitchFamily="18" charset="0"/>
              </a:rPr>
              <a:t>.</a:t>
            </a:r>
          </a:p>
          <a:p>
            <a:endParaRPr lang="pt-BR" dirty="0">
              <a:latin typeface="Cambria" panose="02040503050406030204" pitchFamily="18" charset="0"/>
            </a:endParaRPr>
          </a:p>
          <a:p>
            <a:endParaRPr lang="pt-BR" dirty="0">
              <a:latin typeface="Cambria" panose="02040503050406030204" pitchFamily="18" charset="0"/>
            </a:endParaRPr>
          </a:p>
          <a:p>
            <a:pPr marL="0" indent="0" rtl="0">
              <a:buNone/>
            </a:pPr>
            <a:endParaRPr lang="pt-BR" dirty="0" smtClean="0">
              <a:latin typeface="Cambria" panose="02040503050406030204" pitchFamily="18" charset="0"/>
            </a:endParaRPr>
          </a:p>
        </p:txBody>
      </p:sp>
      <p:sp>
        <p:nvSpPr>
          <p:cNvPr id="11" name="Espaço reservado para conteúdo 7"/>
          <p:cNvSpPr>
            <a:spLocks noGrp="1"/>
          </p:cNvSpPr>
          <p:nvPr>
            <p:ph sz="half" idx="2"/>
          </p:nvPr>
        </p:nvSpPr>
        <p:spPr>
          <a:xfrm>
            <a:off x="6042368" y="2933699"/>
            <a:ext cx="5181600" cy="3243263"/>
          </a:xfrm>
        </p:spPr>
        <p:txBody>
          <a:bodyPr rtlCol="0">
            <a:normAutofit/>
          </a:bodyPr>
          <a:lstStyle/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Estratégias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comunicação</a:t>
            </a:r>
          </a:p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Investimentos específicos e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gerais.</a:t>
            </a: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Resumo.</a:t>
            </a: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Bibliografia.</a:t>
            </a:r>
            <a:endParaRPr lang="pt-BR" dirty="0" smtClean="0">
              <a:latin typeface="Cambria" panose="02040503050406030204" pitchFamily="18" charset="0"/>
            </a:endParaRPr>
          </a:p>
          <a:p>
            <a:pPr marL="0" indent="0" rtl="0">
              <a:buNone/>
            </a:pPr>
            <a:endParaRPr lang="pt-BR" dirty="0" smtClean="0">
              <a:latin typeface="Cambria" panose="02040503050406030204" pitchFamily="18" charset="0"/>
            </a:endParaRPr>
          </a:p>
          <a:p>
            <a:pPr marL="0" indent="0" rtl="0">
              <a:buNone/>
            </a:pPr>
            <a:endParaRPr lang="pt-BR" dirty="0">
              <a:latin typeface="Cambria" panose="02040503050406030204" pitchFamily="18" charset="0"/>
            </a:endParaRPr>
          </a:p>
        </p:txBody>
      </p:sp>
      <p:pic>
        <p:nvPicPr>
          <p:cNvPr id="5" name="Espaço Reservado para Conteúdo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76" y="260648"/>
            <a:ext cx="1053364" cy="911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359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/>
          <p:cNvPicPr>
            <a:picLocks noGrp="1" noChangeAspect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3516" y="2344503"/>
            <a:ext cx="6297769" cy="3308192"/>
          </a:xfrm>
          <a:prstGeom prst="rect">
            <a:avLst/>
          </a:prstGeom>
        </p:spPr>
      </p:pic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801152" y="1544403"/>
            <a:ext cx="3932237" cy="1600200"/>
          </a:xfrm>
        </p:spPr>
        <p:txBody>
          <a:bodyPr>
            <a:normAutofit/>
          </a:bodyPr>
          <a:lstStyle/>
          <a:p>
            <a:r>
              <a:rPr lang="pt-B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Designer do interior do prédio. </a:t>
            </a:r>
            <a:endParaRPr lang="pt-B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Espaço Reservado para Texto 3"/>
          <p:cNvSpPr txBox="1">
            <a:spLocks/>
          </p:cNvSpPr>
          <p:nvPr/>
        </p:nvSpPr>
        <p:spPr>
          <a:xfrm>
            <a:off x="838200" y="3133494"/>
            <a:ext cx="3932237" cy="30620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pt-BR" dirty="0" smtClean="0"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pt-BR" dirty="0" smtClean="0">
                <a:latin typeface="Cambria" panose="02040503050406030204" pitchFamily="18" charset="0"/>
              </a:rPr>
              <a:t>Oficina técnica: Produzir, adaptar, testar e validar placa </a:t>
            </a:r>
            <a:r>
              <a:rPr lang="pt-BR" dirty="0">
                <a:latin typeface="Cambria" panose="02040503050406030204" pitchFamily="18" charset="0"/>
              </a:rPr>
              <a:t>de </a:t>
            </a:r>
            <a:r>
              <a:rPr lang="pt-BR" dirty="0" smtClean="0">
                <a:latin typeface="Cambria" panose="02040503050406030204" pitchFamily="18" charset="0"/>
              </a:rPr>
              <a:t>circuitos,  para o funcionamento de novas tecnologias.</a:t>
            </a:r>
            <a:endParaRPr lang="pt-BR" dirty="0">
              <a:latin typeface="Cambria" panose="02040503050406030204" pitchFamily="18" charset="0"/>
            </a:endParaRPr>
          </a:p>
        </p:txBody>
      </p:sp>
      <p:pic>
        <p:nvPicPr>
          <p:cNvPr id="6" name="Espaço Reservado para Conteúdo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76" y="260648"/>
            <a:ext cx="1053364" cy="911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756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801152" y="1544403"/>
            <a:ext cx="3932237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Designer do interior do prédio. </a:t>
            </a:r>
            <a:endParaRPr lang="pt-B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Espaço Reservado para Texto 3"/>
          <p:cNvSpPr txBox="1">
            <a:spLocks/>
          </p:cNvSpPr>
          <p:nvPr/>
        </p:nvSpPr>
        <p:spPr>
          <a:xfrm>
            <a:off x="838200" y="3133494"/>
            <a:ext cx="3932237" cy="30620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pt-BR" dirty="0" smtClean="0"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pt-BR" dirty="0" smtClean="0">
                <a:latin typeface="Cambria" panose="02040503050406030204" pitchFamily="18" charset="0"/>
              </a:rPr>
              <a:t>Copa</a:t>
            </a:r>
            <a:r>
              <a:rPr lang="pt-BR" dirty="0">
                <a:latin typeface="Cambria" panose="02040503050406030204" pitchFamily="18" charset="0"/>
              </a:rPr>
              <a:t>: </a:t>
            </a:r>
            <a:r>
              <a:rPr lang="pt-BR" dirty="0" smtClean="0">
                <a:latin typeface="Cambria" panose="02040503050406030204" pitchFamily="18" charset="0"/>
              </a:rPr>
              <a:t>Utilizado para realizar </a:t>
            </a:r>
            <a:r>
              <a:rPr lang="pt-BR" dirty="0" err="1">
                <a:latin typeface="Cambria" panose="02040503050406030204" pitchFamily="18" charset="0"/>
              </a:rPr>
              <a:t>coffee</a:t>
            </a:r>
            <a:r>
              <a:rPr lang="pt-BR" dirty="0">
                <a:latin typeface="Cambria" panose="02040503050406030204" pitchFamily="18" charset="0"/>
              </a:rPr>
              <a:t> break e </a:t>
            </a:r>
            <a:r>
              <a:rPr lang="pt-BR" dirty="0" err="1">
                <a:latin typeface="Cambria" panose="02040503050406030204" pitchFamily="18" charset="0"/>
              </a:rPr>
              <a:t>snacks</a:t>
            </a:r>
            <a:r>
              <a:rPr lang="pt-BR" dirty="0" smtClean="0">
                <a:latin typeface="Cambria" panose="02040503050406030204" pitchFamily="18" charset="0"/>
              </a:rPr>
              <a:t>.</a:t>
            </a:r>
          </a:p>
          <a:p>
            <a:endParaRPr lang="pt-BR" dirty="0"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pt-BR" dirty="0">
                <a:latin typeface="Cambria" panose="02040503050406030204" pitchFamily="18" charset="0"/>
              </a:rPr>
              <a:t>Visão </a:t>
            </a:r>
            <a:r>
              <a:rPr lang="pt-BR" dirty="0" smtClean="0">
                <a:latin typeface="Cambria" panose="02040503050406030204" pitchFamily="18" charset="0"/>
              </a:rPr>
              <a:t>1.</a:t>
            </a:r>
          </a:p>
          <a:p>
            <a:pPr marL="0" indent="0">
              <a:buNone/>
            </a:pPr>
            <a:endParaRPr lang="pt-BR" dirty="0">
              <a:latin typeface="Cambria" panose="02040503050406030204" pitchFamily="18" charset="0"/>
            </a:endParaRPr>
          </a:p>
        </p:txBody>
      </p:sp>
      <p:pic>
        <p:nvPicPr>
          <p:cNvPr id="7" name="Espaço Reservado para Conteúdo 4"/>
          <p:cNvPicPr>
            <a:picLocks noGrp="1" noChangeAspect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3520" y="2344504"/>
            <a:ext cx="6297769" cy="3308191"/>
          </a:xfrm>
          <a:prstGeom prst="rect">
            <a:avLst/>
          </a:prstGeom>
        </p:spPr>
      </p:pic>
      <p:pic>
        <p:nvPicPr>
          <p:cNvPr id="8" name="Espaço Reservado para Conteúdo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76" y="260648"/>
            <a:ext cx="1053364" cy="911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980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spaço Reservado para Conteúdo 4"/>
          <p:cNvPicPr>
            <a:picLocks noGrp="1" noChangeAspect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3520" y="2344503"/>
            <a:ext cx="6297769" cy="3308192"/>
          </a:xfrm>
          <a:prstGeom prst="rect">
            <a:avLst/>
          </a:prstGeom>
        </p:spPr>
      </p:pic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801152" y="1544403"/>
            <a:ext cx="3932237" cy="1600200"/>
          </a:xfrm>
        </p:spPr>
        <p:txBody>
          <a:bodyPr>
            <a:normAutofit/>
          </a:bodyPr>
          <a:lstStyle/>
          <a:p>
            <a:r>
              <a:rPr lang="pt-B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Designer do interior do prédio. </a:t>
            </a:r>
            <a:endParaRPr lang="pt-B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Espaço Reservado para Texto 3"/>
          <p:cNvSpPr txBox="1">
            <a:spLocks/>
          </p:cNvSpPr>
          <p:nvPr/>
        </p:nvSpPr>
        <p:spPr>
          <a:xfrm>
            <a:off x="838200" y="3133494"/>
            <a:ext cx="3932237" cy="30620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pt-BR" dirty="0" smtClean="0"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pt-BR" dirty="0" smtClean="0">
                <a:latin typeface="Cambria" panose="02040503050406030204" pitchFamily="18" charset="0"/>
              </a:rPr>
              <a:t>Copa</a:t>
            </a:r>
            <a:r>
              <a:rPr lang="pt-BR" dirty="0">
                <a:latin typeface="Cambria" panose="02040503050406030204" pitchFamily="18" charset="0"/>
              </a:rPr>
              <a:t>: Utilizado para realizar </a:t>
            </a:r>
            <a:r>
              <a:rPr lang="pt-BR" dirty="0" err="1" smtClean="0">
                <a:latin typeface="Cambria" panose="02040503050406030204" pitchFamily="18" charset="0"/>
              </a:rPr>
              <a:t>Coffee</a:t>
            </a:r>
            <a:r>
              <a:rPr lang="pt-BR" dirty="0" smtClean="0">
                <a:latin typeface="Cambria" panose="02040503050406030204" pitchFamily="18" charset="0"/>
              </a:rPr>
              <a:t> Break </a:t>
            </a:r>
            <a:r>
              <a:rPr lang="pt-BR" dirty="0">
                <a:latin typeface="Cambria" panose="02040503050406030204" pitchFamily="18" charset="0"/>
              </a:rPr>
              <a:t>e </a:t>
            </a:r>
            <a:r>
              <a:rPr lang="pt-BR" dirty="0" err="1" smtClean="0">
                <a:latin typeface="Cambria" panose="02040503050406030204" pitchFamily="18" charset="0"/>
              </a:rPr>
              <a:t>Snacks</a:t>
            </a:r>
            <a:r>
              <a:rPr lang="pt-BR" dirty="0" smtClean="0">
                <a:latin typeface="Cambria" panose="02040503050406030204" pitchFamily="18" charset="0"/>
              </a:rPr>
              <a:t>.</a:t>
            </a:r>
          </a:p>
          <a:p>
            <a:endParaRPr lang="pt-BR" dirty="0"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pt-BR" dirty="0" smtClean="0">
                <a:latin typeface="Cambria" panose="02040503050406030204" pitchFamily="18" charset="0"/>
              </a:rPr>
              <a:t>Visão 2.</a:t>
            </a:r>
            <a:endParaRPr lang="pt-BR" dirty="0">
              <a:latin typeface="Cambria" panose="02040503050406030204" pitchFamily="18" charset="0"/>
            </a:endParaRPr>
          </a:p>
        </p:txBody>
      </p:sp>
      <p:pic>
        <p:nvPicPr>
          <p:cNvPr id="5" name="Espaço Reservado para Conteúdo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76" y="260648"/>
            <a:ext cx="1053364" cy="911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927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/>
          <p:cNvPicPr>
            <a:picLocks noGrp="1" noChangeAspect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3519" y="2348431"/>
            <a:ext cx="6297769" cy="3304264"/>
          </a:xfrm>
          <a:prstGeom prst="rect">
            <a:avLst/>
          </a:prstGeom>
        </p:spPr>
      </p:pic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801152" y="1544403"/>
            <a:ext cx="3932237" cy="1600200"/>
          </a:xfrm>
        </p:spPr>
        <p:txBody>
          <a:bodyPr>
            <a:normAutofit/>
          </a:bodyPr>
          <a:lstStyle/>
          <a:p>
            <a:r>
              <a:rPr lang="pt-B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Designer do interior do prédio. </a:t>
            </a:r>
            <a:endParaRPr lang="pt-B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Espaço Reservado para Texto 3"/>
          <p:cNvSpPr txBox="1">
            <a:spLocks/>
          </p:cNvSpPr>
          <p:nvPr/>
        </p:nvSpPr>
        <p:spPr>
          <a:xfrm>
            <a:off x="838200" y="3133494"/>
            <a:ext cx="3932237" cy="30620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pt-BR" dirty="0" smtClean="0"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pt-BR" dirty="0" smtClean="0"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pt-BR" dirty="0" smtClean="0">
                <a:latin typeface="Cambria" panose="02040503050406030204" pitchFamily="18" charset="0"/>
              </a:rPr>
              <a:t>Refeitório: Local onde se realiza às refeições em comum.</a:t>
            </a:r>
            <a:endParaRPr lang="pt-BR" dirty="0">
              <a:latin typeface="Cambria" panose="02040503050406030204" pitchFamily="18" charset="0"/>
            </a:endParaRPr>
          </a:p>
        </p:txBody>
      </p:sp>
      <p:pic>
        <p:nvPicPr>
          <p:cNvPr id="6" name="Espaço Reservado para Conteúdo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76" y="260648"/>
            <a:ext cx="1053364" cy="911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321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838200" y="1447800"/>
            <a:ext cx="10515600" cy="1325563"/>
          </a:xfrm>
        </p:spPr>
        <p:txBody>
          <a:bodyPr rtlCol="0"/>
          <a:lstStyle/>
          <a:p>
            <a:pPr algn="ctr"/>
            <a:r>
              <a:rPr lang="pt-B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Visão da empresa</a:t>
            </a:r>
            <a:endParaRPr lang="pt-BR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2955073"/>
            <a:ext cx="10515600" cy="3221890"/>
          </a:xfrm>
        </p:spPr>
        <p:txBody>
          <a:bodyPr rtlCol="0">
            <a:normAutofit/>
          </a:bodyPr>
          <a:lstStyle/>
          <a:p>
            <a:pPr algn="ctr"/>
            <a:endParaRPr lang="pt-BR" dirty="0" smtClean="0">
              <a:latin typeface="Cambria" panose="02040503050406030204" pitchFamily="18" charset="0"/>
            </a:endParaRPr>
          </a:p>
          <a:p>
            <a:pPr algn="ctr"/>
            <a:r>
              <a:rPr lang="pt-BR" dirty="0" smtClean="0">
                <a:latin typeface="Cambria" panose="02040503050406030204" pitchFamily="18" charset="0"/>
              </a:rPr>
              <a:t>Missão; </a:t>
            </a:r>
          </a:p>
          <a:p>
            <a:pPr algn="ctr"/>
            <a:r>
              <a:rPr lang="pt-BR" dirty="0" smtClean="0">
                <a:latin typeface="Cambria" panose="02040503050406030204" pitchFamily="18" charset="0"/>
              </a:rPr>
              <a:t>Visão;</a:t>
            </a:r>
          </a:p>
          <a:p>
            <a:pPr algn="ctr"/>
            <a:r>
              <a:rPr lang="pt-BR" dirty="0" smtClean="0">
                <a:latin typeface="Cambria" panose="02040503050406030204" pitchFamily="18" charset="0"/>
              </a:rPr>
              <a:t>Valores;</a:t>
            </a:r>
            <a:endParaRPr lang="pt-BR" dirty="0" smtClean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pic>
        <p:nvPicPr>
          <p:cNvPr id="4" name="Espaço Reservado para Conteúdo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76" y="260648"/>
            <a:ext cx="1053364" cy="911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714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838200" y="1447800"/>
            <a:ext cx="10515600" cy="1325563"/>
          </a:xfrm>
        </p:spPr>
        <p:txBody>
          <a:bodyPr rtlCol="0"/>
          <a:lstStyle/>
          <a:p>
            <a:pPr algn="ctr" rtl="0"/>
            <a:r>
              <a:rPr lang="pt-B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Visão da empresa</a:t>
            </a:r>
            <a:endParaRPr lang="pt-BR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2955073"/>
            <a:ext cx="10515600" cy="3221890"/>
          </a:xfrm>
        </p:spPr>
        <p:txBody>
          <a:bodyPr rtlCol="0"/>
          <a:lstStyle/>
          <a:p>
            <a:pPr marL="0" indent="0" algn="just" rtl="0">
              <a:buNone/>
            </a:pPr>
            <a:r>
              <a:rPr lang="pt-BR" dirty="0">
                <a:latin typeface="Cambria" panose="02040503050406030204" pitchFamily="18" charset="0"/>
                <a:ea typeface="+mj-ea"/>
                <a:cs typeface="Times New Roman" panose="02020603050405020304" pitchFamily="18" charset="0"/>
              </a:rPr>
              <a:t>Missão da empresa.</a:t>
            </a:r>
          </a:p>
          <a:p>
            <a:pPr marL="0" indent="0" algn="just" rtl="0">
              <a:buNone/>
            </a:pPr>
            <a:endParaRPr lang="pt-BR" dirty="0" smtClean="0">
              <a:latin typeface="Cambria" panose="02040503050406030204" pitchFamily="18" charset="0"/>
            </a:endParaRPr>
          </a:p>
          <a:p>
            <a:pPr marL="0" indent="0" algn="just">
              <a:buNone/>
            </a:pPr>
            <a:r>
              <a:rPr lang="pt-BR" dirty="0">
                <a:latin typeface="Cambria" panose="02040503050406030204" pitchFamily="18" charset="0"/>
              </a:rPr>
              <a:t>Planejar e prover soluções de tecnologia unindo rigor técnico e agilidade de execução através de equipe de alto desempenho na vanguarda do cenário competitivo. </a:t>
            </a:r>
          </a:p>
        </p:txBody>
      </p:sp>
      <p:pic>
        <p:nvPicPr>
          <p:cNvPr id="4" name="Espaço Reservado para Conteúdo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76" y="260648"/>
            <a:ext cx="1053364" cy="911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068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838200" y="1447800"/>
            <a:ext cx="10515600" cy="1325563"/>
          </a:xfrm>
        </p:spPr>
        <p:txBody>
          <a:bodyPr rtlCol="0"/>
          <a:lstStyle/>
          <a:p>
            <a:pPr algn="ctr" rtl="0"/>
            <a:r>
              <a:rPr lang="pt-B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Visão da empresa</a:t>
            </a:r>
            <a:endParaRPr lang="pt-BR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2955073"/>
            <a:ext cx="10515600" cy="3221890"/>
          </a:xfrm>
        </p:spPr>
        <p:txBody>
          <a:bodyPr rtlCol="0"/>
          <a:lstStyle/>
          <a:p>
            <a:pPr marL="0" indent="0" algn="just" rtl="0">
              <a:buNone/>
            </a:pPr>
            <a:r>
              <a:rPr lang="pt-BR" dirty="0">
                <a:latin typeface="Cambria" panose="02040503050406030204" pitchFamily="18" charset="0"/>
                <a:ea typeface="+mj-ea"/>
                <a:cs typeface="Times New Roman" panose="02020603050405020304" pitchFamily="18" charset="0"/>
              </a:rPr>
              <a:t>Visão da empresa.</a:t>
            </a:r>
          </a:p>
          <a:p>
            <a:pPr marL="0" indent="0" algn="just" rtl="0">
              <a:buNone/>
            </a:pPr>
            <a:endParaRPr lang="pt-BR" dirty="0" smtClean="0">
              <a:latin typeface="Cambria" panose="02040503050406030204" pitchFamily="18" charset="0"/>
            </a:endParaRPr>
          </a:p>
          <a:p>
            <a:pPr marL="0" indent="0" algn="just">
              <a:buNone/>
            </a:pPr>
            <a:r>
              <a:rPr lang="pt-BR" dirty="0">
                <a:latin typeface="Cambria" panose="02040503050406030204" pitchFamily="18" charset="0"/>
              </a:rPr>
              <a:t>Tornar-se referência de atuação para o ambiente corporativo, através da excelência em soluções de TI, contribuindo com os resultados dos clientes, assegurando a sustentabilidade do negócio com inovação, responsabilidade social e ambiental e o bem-estar das pessoas. </a:t>
            </a:r>
          </a:p>
        </p:txBody>
      </p:sp>
      <p:pic>
        <p:nvPicPr>
          <p:cNvPr id="4" name="Espaço Reservado para Conteúdo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76" y="260648"/>
            <a:ext cx="1053364" cy="911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340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838200" y="1447800"/>
            <a:ext cx="10515600" cy="1325563"/>
          </a:xfrm>
        </p:spPr>
        <p:txBody>
          <a:bodyPr rtlCol="0"/>
          <a:lstStyle/>
          <a:p>
            <a:pPr algn="ctr" rtl="0"/>
            <a:r>
              <a:rPr lang="pt-B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Visão da empresa</a:t>
            </a:r>
            <a:endParaRPr lang="pt-BR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2955073"/>
            <a:ext cx="10515600" cy="3221890"/>
          </a:xfrm>
        </p:spPr>
        <p:txBody>
          <a:bodyPr rtlCol="0"/>
          <a:lstStyle/>
          <a:p>
            <a:pPr marL="0" indent="0" algn="just">
              <a:buNone/>
            </a:pPr>
            <a:r>
              <a:rPr lang="pt-BR" dirty="0">
                <a:latin typeface="Cambria" panose="02040503050406030204" pitchFamily="18" charset="0"/>
                <a:ea typeface="+mj-ea"/>
                <a:cs typeface="Times New Roman" panose="02020603050405020304" pitchFamily="18" charset="0"/>
              </a:rPr>
              <a:t>Valores da empresa.</a:t>
            </a:r>
          </a:p>
          <a:p>
            <a:pPr algn="just"/>
            <a:endParaRPr lang="pt-BR" dirty="0">
              <a:latin typeface="Cambria" panose="02040503050406030204" pitchFamily="18" charset="0"/>
            </a:endParaRPr>
          </a:p>
          <a:p>
            <a:pPr algn="just"/>
            <a:r>
              <a:rPr lang="pt-BR" b="1" dirty="0">
                <a:latin typeface="Cambria" panose="02040503050406030204" pitchFamily="18" charset="0"/>
              </a:rPr>
              <a:t>Integridade</a:t>
            </a:r>
            <a:r>
              <a:rPr lang="pt-BR" dirty="0">
                <a:latin typeface="Cambria" panose="02040503050406030204" pitchFamily="18" charset="0"/>
              </a:rPr>
              <a:t> - Ética e </a:t>
            </a:r>
            <a:r>
              <a:rPr lang="pt-BR" dirty="0" smtClean="0">
                <a:latin typeface="Cambria" panose="02040503050406030204" pitchFamily="18" charset="0"/>
              </a:rPr>
              <a:t>Transparência;</a:t>
            </a:r>
            <a:endParaRPr lang="pt-BR" dirty="0">
              <a:latin typeface="Cambria" panose="02040503050406030204" pitchFamily="18" charset="0"/>
            </a:endParaRPr>
          </a:p>
          <a:p>
            <a:pPr algn="just"/>
            <a:r>
              <a:rPr lang="pt-BR" b="1" dirty="0">
                <a:latin typeface="Cambria" panose="02040503050406030204" pitchFamily="18" charset="0"/>
              </a:rPr>
              <a:t>Responsabilidade</a:t>
            </a:r>
            <a:r>
              <a:rPr lang="pt-BR" dirty="0">
                <a:latin typeface="Cambria" panose="02040503050406030204" pitchFamily="18" charset="0"/>
              </a:rPr>
              <a:t> - Profissional, ambiental e </a:t>
            </a:r>
            <a:r>
              <a:rPr lang="pt-BR" dirty="0" smtClean="0">
                <a:latin typeface="Cambria" panose="02040503050406030204" pitchFamily="18" charset="0"/>
              </a:rPr>
              <a:t>social;</a:t>
            </a:r>
            <a:endParaRPr lang="pt-BR" dirty="0">
              <a:latin typeface="Cambria" panose="02040503050406030204" pitchFamily="18" charset="0"/>
            </a:endParaRPr>
          </a:p>
          <a:p>
            <a:pPr algn="just"/>
            <a:r>
              <a:rPr lang="pt-BR" b="1" dirty="0">
                <a:latin typeface="Cambria" panose="02040503050406030204" pitchFamily="18" charset="0"/>
              </a:rPr>
              <a:t>Inovação</a:t>
            </a:r>
            <a:r>
              <a:rPr lang="pt-BR" dirty="0">
                <a:latin typeface="Cambria" panose="02040503050406030204" pitchFamily="18" charset="0"/>
              </a:rPr>
              <a:t> - Busca pelo </a:t>
            </a:r>
            <a:r>
              <a:rPr lang="pt-BR" dirty="0" smtClean="0">
                <a:latin typeface="Cambria" panose="02040503050406030204" pitchFamily="18" charset="0"/>
              </a:rPr>
              <a:t>melhor;</a:t>
            </a:r>
            <a:endParaRPr lang="pt-BR" dirty="0">
              <a:latin typeface="Cambria" panose="02040503050406030204" pitchFamily="18" charset="0"/>
            </a:endParaRPr>
          </a:p>
          <a:p>
            <a:pPr marL="0" indent="0" algn="just">
              <a:buNone/>
            </a:pPr>
            <a:endParaRPr lang="pt-BR" dirty="0">
              <a:latin typeface="Cambria" panose="02040503050406030204" pitchFamily="18" charset="0"/>
            </a:endParaRPr>
          </a:p>
          <a:p>
            <a:pPr algn="just" rtl="0"/>
            <a:endParaRPr lang="pt-BR" dirty="0" smtClean="0">
              <a:latin typeface="Cambria" panose="02040503050406030204" pitchFamily="18" charset="0"/>
            </a:endParaRPr>
          </a:p>
          <a:p>
            <a:pPr marL="0" indent="0" algn="just" rtl="0">
              <a:buNone/>
            </a:pPr>
            <a:endParaRPr lang="pt-BR" dirty="0" smtClean="0">
              <a:latin typeface="Cambria" panose="02040503050406030204" pitchFamily="18" charset="0"/>
            </a:endParaRPr>
          </a:p>
        </p:txBody>
      </p:sp>
      <p:pic>
        <p:nvPicPr>
          <p:cNvPr id="4" name="Espaço Reservado para Conteúdo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76" y="260648"/>
            <a:ext cx="1053364" cy="911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707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838200" y="1447800"/>
            <a:ext cx="10515600" cy="1325563"/>
          </a:xfrm>
        </p:spPr>
        <p:txBody>
          <a:bodyPr rtlCol="0"/>
          <a:lstStyle/>
          <a:p>
            <a:pPr algn="ctr" rtl="0"/>
            <a:r>
              <a:rPr lang="pt-B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Marketing e comunicação</a:t>
            </a:r>
            <a:endParaRPr lang="pt-BR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2773363"/>
            <a:ext cx="10515600" cy="3540051"/>
          </a:xfrm>
        </p:spPr>
        <p:txBody>
          <a:bodyPr rtlCol="0">
            <a:normAutofit/>
          </a:bodyPr>
          <a:lstStyle/>
          <a:p>
            <a:pPr marL="0" indent="0" algn="just">
              <a:buNone/>
            </a:pPr>
            <a:r>
              <a:rPr lang="pt-BR" dirty="0">
                <a:latin typeface="Cambria" panose="02040503050406030204" pitchFamily="18" charset="0"/>
                <a:ea typeface="+mj-ea"/>
                <a:cs typeface="Times New Roman" panose="02020603050405020304" pitchFamily="18" charset="0"/>
              </a:rPr>
              <a:t>Estratégias de </a:t>
            </a:r>
            <a:r>
              <a:rPr lang="pt-BR" dirty="0">
                <a:latin typeface="Cambria" panose="02040503050406030204" pitchFamily="18" charset="0"/>
                <a:ea typeface="+mj-ea"/>
                <a:cs typeface="Times New Roman" panose="02020603050405020304" pitchFamily="18" charset="0"/>
              </a:rPr>
              <a:t>comunicação:</a:t>
            </a:r>
          </a:p>
          <a:p>
            <a:pPr marL="0" indent="0" algn="just">
              <a:buNone/>
            </a:pPr>
            <a:endParaRPr lang="pt-BR" dirty="0">
              <a:latin typeface="Cambria" panose="02040503050406030204" pitchFamily="18" charset="0"/>
              <a:ea typeface="+mj-ea"/>
              <a:cs typeface="Times New Roman" panose="02020603050405020304" pitchFamily="18" charset="0"/>
            </a:endParaRPr>
          </a:p>
          <a:p>
            <a:r>
              <a:rPr lang="pt-BR" dirty="0">
                <a:latin typeface="Cambria" panose="02040503050406030204" pitchFamily="18" charset="0"/>
                <a:ea typeface="+mj-ea"/>
                <a:cs typeface="Times New Roman" panose="02020603050405020304" pitchFamily="18" charset="0"/>
              </a:rPr>
              <a:t>Distribuir  “ demos” de nossos software.</a:t>
            </a:r>
          </a:p>
          <a:p>
            <a:r>
              <a:rPr lang="pt-BR" dirty="0">
                <a:latin typeface="Cambria" panose="02040503050406030204" pitchFamily="18" charset="0"/>
                <a:ea typeface="+mj-ea"/>
                <a:cs typeface="Times New Roman" panose="02020603050405020304" pitchFamily="18" charset="0"/>
              </a:rPr>
              <a:t>Patrocinar escolas com nossos software</a:t>
            </a:r>
            <a:endParaRPr lang="pt-BR" dirty="0">
              <a:latin typeface="Cambria" panose="02040503050406030204" pitchFamily="18" charset="0"/>
              <a:ea typeface="+mj-ea"/>
              <a:cs typeface="Times New Roman" panose="02020603050405020304" pitchFamily="18" charset="0"/>
            </a:endParaRPr>
          </a:p>
          <a:p>
            <a:pPr algn="just"/>
            <a:r>
              <a:rPr lang="pt-BR" dirty="0">
                <a:latin typeface="Cambria" panose="02040503050406030204" pitchFamily="18" charset="0"/>
                <a:ea typeface="+mj-ea"/>
                <a:cs typeface="Times New Roman" panose="02020603050405020304" pitchFamily="18" charset="0"/>
              </a:rPr>
              <a:t>Transmitir </a:t>
            </a:r>
            <a:r>
              <a:rPr lang="pt-BR" dirty="0">
                <a:latin typeface="Cambria" panose="02040503050406030204" pitchFamily="18" charset="0"/>
                <a:ea typeface="+mj-ea"/>
                <a:cs typeface="Times New Roman" panose="02020603050405020304" pitchFamily="18" charset="0"/>
              </a:rPr>
              <a:t>ao consumidor a nossa marca. </a:t>
            </a:r>
            <a:endParaRPr lang="pt-BR" dirty="0">
              <a:latin typeface="Cambria" panose="02040503050406030204" pitchFamily="18" charset="0"/>
              <a:ea typeface="+mj-ea"/>
              <a:cs typeface="Times New Roman" panose="02020603050405020304" pitchFamily="18" charset="0"/>
            </a:endParaRPr>
          </a:p>
          <a:p>
            <a:pPr algn="just"/>
            <a:r>
              <a:rPr lang="pt-BR" dirty="0" smtClean="0">
                <a:latin typeface="Cambria" panose="02040503050406030204" pitchFamily="18" charset="0"/>
                <a:ea typeface="+mj-ea"/>
                <a:cs typeface="Times New Roman" panose="02020603050405020304" pitchFamily="18" charset="0"/>
              </a:rPr>
              <a:t>Divulgar </a:t>
            </a:r>
            <a:r>
              <a:rPr lang="pt-BR" dirty="0">
                <a:latin typeface="Cambria" panose="02040503050406030204" pitchFamily="18" charset="0"/>
                <a:ea typeface="+mj-ea"/>
                <a:cs typeface="Times New Roman" panose="02020603050405020304" pitchFamily="18" charset="0"/>
              </a:rPr>
              <a:t>a nossa empresa.</a:t>
            </a:r>
            <a:endParaRPr lang="pt-BR" dirty="0">
              <a:latin typeface="Cambria" panose="02040503050406030204" pitchFamily="18" charset="0"/>
              <a:ea typeface="+mj-ea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dirty="0">
              <a:latin typeface="Cambria" panose="02040503050406030204" pitchFamily="18" charset="0"/>
              <a:ea typeface="+mj-ea"/>
              <a:cs typeface="Times New Roman" panose="02020603050405020304" pitchFamily="18" charset="0"/>
            </a:endParaRPr>
          </a:p>
          <a:p>
            <a:pPr algn="just" rtl="0"/>
            <a:endParaRPr lang="pt-BR" dirty="0" smtClean="0">
              <a:latin typeface="Cambria" panose="02040503050406030204" pitchFamily="18" charset="0"/>
            </a:endParaRPr>
          </a:p>
          <a:p>
            <a:pPr marL="0" indent="0" algn="just" rtl="0">
              <a:buNone/>
            </a:pPr>
            <a:endParaRPr lang="pt-BR" dirty="0" smtClean="0">
              <a:latin typeface="Cambria" panose="02040503050406030204" pitchFamily="18" charset="0"/>
            </a:endParaRPr>
          </a:p>
        </p:txBody>
      </p:sp>
      <p:pic>
        <p:nvPicPr>
          <p:cNvPr id="4" name="Espaço Reservado para Conteúdo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76" y="260648"/>
            <a:ext cx="1053364" cy="911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828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Resultado de imagem para qualidade do produ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920" y="2773363"/>
            <a:ext cx="6297769" cy="3304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ço Reservado para Texto 3"/>
          <p:cNvSpPr txBox="1">
            <a:spLocks/>
          </p:cNvSpPr>
          <p:nvPr/>
        </p:nvSpPr>
        <p:spPr>
          <a:xfrm>
            <a:off x="838200" y="3133494"/>
            <a:ext cx="3932237" cy="30620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pt-BR" dirty="0" smtClean="0"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pt-BR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Transmitir </a:t>
            </a:r>
            <a:r>
              <a:rPr lang="pt-BR" dirty="0">
                <a:latin typeface="Cambria" panose="02040503050406030204" pitchFamily="18" charset="0"/>
                <a:cs typeface="Times New Roman" panose="02020603050405020304" pitchFamily="18" charset="0"/>
              </a:rPr>
              <a:t>ao consumidor a nossa marca. </a:t>
            </a:r>
            <a:endParaRPr lang="pt-BR" dirty="0">
              <a:latin typeface="Cambria" panose="02040503050406030204" pitchFamily="18" charset="0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838200" y="144780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Marketing e comunicação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Espaço Reservado para Conteúdo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76" y="260648"/>
            <a:ext cx="1053364" cy="911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768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838200" y="1447800"/>
            <a:ext cx="10515600" cy="1325563"/>
          </a:xfrm>
        </p:spPr>
        <p:txBody>
          <a:bodyPr rtlCol="0"/>
          <a:lstStyle/>
          <a:p>
            <a:pPr algn="ctr" rtl="0"/>
            <a:r>
              <a:rPr lang="pt-B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Histórico da empresa</a:t>
            </a:r>
            <a:endParaRPr lang="pt-BR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2955073"/>
            <a:ext cx="10515600" cy="3221890"/>
          </a:xfrm>
        </p:spPr>
        <p:txBody>
          <a:bodyPr rtlCol="0"/>
          <a:lstStyle/>
          <a:p>
            <a:pPr marL="0" indent="0" algn="just">
              <a:buNone/>
            </a:pPr>
            <a:r>
              <a:rPr lang="pt-BR" dirty="0" smtClean="0">
                <a:solidFill>
                  <a:schemeClr val="tx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A </a:t>
            </a:r>
            <a:r>
              <a:rPr lang="pt-BR" dirty="0" smtClean="0">
                <a:solidFill>
                  <a:schemeClr val="tx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empresa:</a:t>
            </a:r>
            <a:endParaRPr lang="pt-BR" dirty="0" smtClean="0">
              <a:solidFill>
                <a:schemeClr val="tx1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dirty="0" smtClean="0">
              <a:solidFill>
                <a:schemeClr val="tx1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pt-BR" dirty="0" smtClean="0">
                <a:latin typeface="Cambria" panose="02040503050406030204" pitchFamily="18" charset="0"/>
              </a:rPr>
              <a:t> A </a:t>
            </a:r>
            <a:r>
              <a:rPr lang="pt-BR" dirty="0">
                <a:latin typeface="Cambria" panose="02040503050406030204" pitchFamily="18" charset="0"/>
              </a:rPr>
              <a:t>Data System é uma software </a:t>
            </a:r>
            <a:r>
              <a:rPr lang="pt-BR" dirty="0" err="1">
                <a:latin typeface="Cambria" panose="02040503050406030204" pitchFamily="18" charset="0"/>
              </a:rPr>
              <a:t>house</a:t>
            </a:r>
            <a:r>
              <a:rPr lang="pt-BR" dirty="0">
                <a:latin typeface="Cambria" panose="02040503050406030204" pitchFamily="18" charset="0"/>
              </a:rPr>
              <a:t>, uma empresa que desenvolve </a:t>
            </a:r>
            <a:r>
              <a:rPr lang="pt-BR" dirty="0" smtClean="0">
                <a:latin typeface="Cambria" panose="02040503050406030204" pitchFamily="18" charset="0"/>
              </a:rPr>
              <a:t>vários </a:t>
            </a:r>
            <a:r>
              <a:rPr lang="pt-BR" dirty="0">
                <a:latin typeface="Cambria" panose="02040503050406030204" pitchFamily="18" charset="0"/>
              </a:rPr>
              <a:t>tipos de aplicações, sejam elas desktops ou mobiles. Podem ser aplicações para gestão de empresas e até jogos para crianças.</a:t>
            </a:r>
          </a:p>
          <a:p>
            <a:pPr marL="0" indent="0" algn="just">
              <a:buNone/>
            </a:pPr>
            <a:r>
              <a:rPr lang="pt-BR" dirty="0" smtClean="0"/>
              <a:t> </a:t>
            </a:r>
            <a:endParaRPr lang="pt-BR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pic>
        <p:nvPicPr>
          <p:cNvPr id="4" name="Espaço Reservado para Conteúdo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76" y="260648"/>
            <a:ext cx="1053364" cy="911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48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Resultado de imagem para solução de problem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920" y="2703706"/>
            <a:ext cx="6297769" cy="3373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ço Reservado para Texto 3"/>
          <p:cNvSpPr txBox="1">
            <a:spLocks/>
          </p:cNvSpPr>
          <p:nvPr/>
        </p:nvSpPr>
        <p:spPr>
          <a:xfrm>
            <a:off x="838200" y="3133494"/>
            <a:ext cx="3932237" cy="30620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pt-BR" dirty="0" smtClean="0"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pt-BR" dirty="0">
                <a:latin typeface="Cambria" panose="02040503050406030204" pitchFamily="18" charset="0"/>
                <a:cs typeface="Times New Roman" panose="02020603050405020304" pitchFamily="18" charset="0"/>
              </a:rPr>
              <a:t>Solucionar problemas referente ao </a:t>
            </a:r>
            <a:r>
              <a:rPr lang="pt-BR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consumidor.</a:t>
            </a:r>
            <a:endParaRPr lang="pt-BR" dirty="0">
              <a:latin typeface="Cambria" panose="02040503050406030204" pitchFamily="18" charset="0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838200" y="144780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Marketing e comunicação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Espaço Reservado para Conteúdo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76" y="260648"/>
            <a:ext cx="1053364" cy="911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300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Resultado de imagem para divulgação da empres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919" y="2719374"/>
            <a:ext cx="6297769" cy="3373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ço Reservado para Texto 3"/>
          <p:cNvSpPr txBox="1">
            <a:spLocks/>
          </p:cNvSpPr>
          <p:nvPr/>
        </p:nvSpPr>
        <p:spPr>
          <a:xfrm>
            <a:off x="838200" y="3133494"/>
            <a:ext cx="3932237" cy="30620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pt-BR" dirty="0" smtClean="0"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pt-BR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Divulgação da </a:t>
            </a:r>
            <a:r>
              <a:rPr lang="pt-BR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empresa através de medias </a:t>
            </a:r>
            <a:r>
              <a:rPr lang="pt-BR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sociais. </a:t>
            </a:r>
            <a:endParaRPr lang="pt-BR" dirty="0">
              <a:latin typeface="Cambria" panose="02040503050406030204" pitchFamily="18" charset="0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838200" y="144780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Marketing e comunicação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Espaço Reservado para Conteúdo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76" y="260648"/>
            <a:ext cx="1053364" cy="911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683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Resultado de imagem para divulgação por blogg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918" y="2719374"/>
            <a:ext cx="6297769" cy="3373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ço Reservado para Texto 3"/>
          <p:cNvSpPr txBox="1">
            <a:spLocks/>
          </p:cNvSpPr>
          <p:nvPr/>
        </p:nvSpPr>
        <p:spPr>
          <a:xfrm>
            <a:off x="838200" y="3133494"/>
            <a:ext cx="3932237" cy="30620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pt-BR" dirty="0" smtClean="0"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pt-BR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Divulgação da </a:t>
            </a:r>
            <a:r>
              <a:rPr lang="pt-BR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empresa através de blog</a:t>
            </a:r>
            <a:r>
              <a:rPr lang="pt-BR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pt-BR" dirty="0">
              <a:latin typeface="Cambria" panose="02040503050406030204" pitchFamily="18" charset="0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838200" y="144780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Marketing e comunicação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Espaço Reservado para Conteúdo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76" y="260648"/>
            <a:ext cx="1053364" cy="911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177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Imagem relacion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918" y="2719374"/>
            <a:ext cx="6297769" cy="3373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ço Reservado para Texto 3"/>
          <p:cNvSpPr txBox="1">
            <a:spLocks/>
          </p:cNvSpPr>
          <p:nvPr/>
        </p:nvSpPr>
        <p:spPr>
          <a:xfrm>
            <a:off x="838200" y="3133494"/>
            <a:ext cx="3932237" cy="30620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pt-BR" dirty="0" smtClean="0"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pt-BR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Divulgação da </a:t>
            </a:r>
            <a:r>
              <a:rPr lang="pt-BR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empresa através de anúncios </a:t>
            </a:r>
            <a:r>
              <a:rPr lang="pt-BR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em radio.</a:t>
            </a:r>
            <a:endParaRPr lang="pt-BR" dirty="0">
              <a:latin typeface="Cambria" panose="02040503050406030204" pitchFamily="18" charset="0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838200" y="144780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Marketing e comunicação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Espaço Reservado para Conteúdo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76" y="260648"/>
            <a:ext cx="1053364" cy="911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957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Resultado de imagem para propaganda  televisã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917" y="2719374"/>
            <a:ext cx="6297769" cy="3373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ço Reservado para Texto 3"/>
          <p:cNvSpPr txBox="1">
            <a:spLocks/>
          </p:cNvSpPr>
          <p:nvPr/>
        </p:nvSpPr>
        <p:spPr>
          <a:xfrm>
            <a:off x="838200" y="3133494"/>
            <a:ext cx="3932237" cy="30620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pt-BR" dirty="0" smtClean="0"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pt-BR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Divulgação da </a:t>
            </a:r>
            <a:r>
              <a:rPr lang="pt-BR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empresa através de comerciais </a:t>
            </a:r>
            <a:r>
              <a:rPr lang="pt-BR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de TV.</a:t>
            </a:r>
            <a:endParaRPr lang="pt-BR" dirty="0">
              <a:latin typeface="Cambria" panose="02040503050406030204" pitchFamily="18" charset="0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838200" y="144780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Marketing e comunicação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Espaço Reservado para Conteúdo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76" y="260648"/>
            <a:ext cx="1053364" cy="911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018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8" name="Picture 6" descr="Imagem relacion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917" y="2719373"/>
            <a:ext cx="6297769" cy="3373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ço Reservado para Texto 3"/>
          <p:cNvSpPr txBox="1">
            <a:spLocks/>
          </p:cNvSpPr>
          <p:nvPr/>
        </p:nvSpPr>
        <p:spPr>
          <a:xfrm>
            <a:off x="838200" y="3133494"/>
            <a:ext cx="3932237" cy="30620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pt-BR" dirty="0" smtClean="0"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pt-BR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Divulgação da </a:t>
            </a:r>
            <a:r>
              <a:rPr lang="pt-BR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empresa através de jornais</a:t>
            </a:r>
            <a:r>
              <a:rPr lang="pt-BR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pt-BR" dirty="0">
              <a:latin typeface="Cambria" panose="02040503050406030204" pitchFamily="18" charset="0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838200" y="144780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Marketing e comunicação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Espaço Reservado para Conteúdo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76" y="260648"/>
            <a:ext cx="1053364" cy="911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625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Imagem relacion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917" y="2719373"/>
            <a:ext cx="6297769" cy="3373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ço Reservado para Texto 3"/>
          <p:cNvSpPr txBox="1">
            <a:spLocks/>
          </p:cNvSpPr>
          <p:nvPr/>
        </p:nvSpPr>
        <p:spPr>
          <a:xfrm>
            <a:off x="838200" y="3133494"/>
            <a:ext cx="3932237" cy="30620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pt-BR" dirty="0" smtClean="0"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pt-BR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Divulgação da </a:t>
            </a:r>
            <a:r>
              <a:rPr lang="pt-BR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empresa através de panfletos</a:t>
            </a:r>
            <a:r>
              <a:rPr lang="pt-BR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pt-BR" dirty="0">
              <a:latin typeface="Cambria" panose="02040503050406030204" pitchFamily="18" charset="0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838200" y="144780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Marketing e comunicação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Espaço Reservado para Conteúdo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76" y="260648"/>
            <a:ext cx="1053364" cy="911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618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2955073"/>
            <a:ext cx="10515600" cy="3221890"/>
          </a:xfrm>
        </p:spPr>
        <p:txBody>
          <a:bodyPr rtlCol="0"/>
          <a:lstStyle/>
          <a:p>
            <a:pPr marL="0" indent="0">
              <a:buNone/>
            </a:pPr>
            <a:r>
              <a:rPr lang="pt-BR" dirty="0" smtClean="0"/>
              <a:t>Objetivos–x–Público </a:t>
            </a:r>
            <a:r>
              <a:rPr lang="pt-BR" dirty="0"/>
              <a:t>– Alvo</a:t>
            </a:r>
            <a:r>
              <a:rPr lang="pt-BR" dirty="0" smtClean="0"/>
              <a:t>:</a:t>
            </a:r>
          </a:p>
          <a:p>
            <a:pPr marL="0" indent="0">
              <a:buNone/>
            </a:pPr>
            <a:endParaRPr lang="pt-BR" dirty="0"/>
          </a:p>
          <a:p>
            <a:r>
              <a:rPr lang="pt-BR" dirty="0" smtClean="0"/>
              <a:t>Atender </a:t>
            </a:r>
            <a:r>
              <a:rPr lang="pt-BR" dirty="0"/>
              <a:t>as necessidades do consumidor.</a:t>
            </a:r>
          </a:p>
          <a:p>
            <a:r>
              <a:rPr lang="pt-BR" dirty="0"/>
              <a:t>Mostrar os benefícios que o produto oferece. </a:t>
            </a:r>
            <a:endParaRPr lang="pt-BR" dirty="0" smtClean="0"/>
          </a:p>
          <a:p>
            <a:r>
              <a:rPr lang="pt-BR" dirty="0">
                <a:latin typeface="Cambria" panose="02040503050406030204" pitchFamily="18" charset="0"/>
                <a:cs typeface="Times New Roman" panose="02020603050405020304" pitchFamily="18" charset="0"/>
              </a:rPr>
              <a:t>Solucionar problemas referente ao consumidor.</a:t>
            </a:r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4" name="Espaço Reservado para Conteúdo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76" y="260648"/>
            <a:ext cx="1053364" cy="911004"/>
          </a:xfrm>
          <a:prstGeom prst="rect">
            <a:avLst/>
          </a:prstGeom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990600" y="160020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Marketing e comunicação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0799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2955073"/>
            <a:ext cx="10515600" cy="3221890"/>
          </a:xfrm>
        </p:spPr>
        <p:txBody>
          <a:bodyPr rtlCol="0">
            <a:normAutofit/>
          </a:bodyPr>
          <a:lstStyle/>
          <a:p>
            <a:pPr marL="0" indent="0">
              <a:buNone/>
            </a:pPr>
            <a:r>
              <a:rPr lang="pt-BR" dirty="0"/>
              <a:t>Principais Características do Público – </a:t>
            </a:r>
            <a:r>
              <a:rPr lang="pt-BR" dirty="0" smtClean="0"/>
              <a:t>Alvo:</a:t>
            </a:r>
            <a:endParaRPr lang="pt-BR" dirty="0"/>
          </a:p>
          <a:p>
            <a:pPr marL="0" lvl="0" indent="0">
              <a:buNone/>
            </a:pPr>
            <a:endParaRPr lang="pt-BR" dirty="0">
              <a:latin typeface="Cambria" panose="02040503050406030204" pitchFamily="18" charset="0"/>
              <a:ea typeface="+mj-ea"/>
              <a:cs typeface="Times New Roman" panose="02020603050405020304" pitchFamily="18" charset="0"/>
            </a:endParaRPr>
          </a:p>
          <a:p>
            <a:pPr lvl="0"/>
            <a:r>
              <a:rPr lang="pt-BR" dirty="0" smtClean="0">
                <a:latin typeface="Cambria" panose="02040503050406030204" pitchFamily="18" charset="0"/>
                <a:ea typeface="+mj-ea"/>
                <a:cs typeface="Times New Roman" panose="02020603050405020304" pitchFamily="18" charset="0"/>
              </a:rPr>
              <a:t>Público </a:t>
            </a:r>
            <a:r>
              <a:rPr lang="pt-BR" dirty="0">
                <a:latin typeface="Cambria" panose="02040503050406030204" pitchFamily="18" charset="0"/>
                <a:ea typeface="+mj-ea"/>
                <a:cs typeface="Times New Roman" panose="02020603050405020304" pitchFamily="18" charset="0"/>
              </a:rPr>
              <a:t>de todas as idades;</a:t>
            </a:r>
          </a:p>
          <a:p>
            <a:pPr lvl="0"/>
            <a:r>
              <a:rPr lang="pt-BR" dirty="0">
                <a:latin typeface="Cambria" panose="02040503050406030204" pitchFamily="18" charset="0"/>
                <a:ea typeface="+mj-ea"/>
                <a:cs typeface="Times New Roman" panose="02020603050405020304" pitchFamily="18" charset="0"/>
              </a:rPr>
              <a:t>Grandes empresas;</a:t>
            </a:r>
          </a:p>
          <a:p>
            <a:pPr lvl="0"/>
            <a:r>
              <a:rPr lang="pt-BR" dirty="0">
                <a:latin typeface="Cambria" panose="02040503050406030204" pitchFamily="18" charset="0"/>
                <a:ea typeface="+mj-ea"/>
                <a:cs typeface="Times New Roman" panose="02020603050405020304" pitchFamily="18" charset="0"/>
              </a:rPr>
              <a:t>Pequenas empresas.</a:t>
            </a: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990600" y="160020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Marketing e comunicação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Espaço Reservado para Conteúdo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76" y="260648"/>
            <a:ext cx="1053364" cy="911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353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Imagem relacion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917" y="2719373"/>
            <a:ext cx="6297769" cy="3373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ço Reservado para Texto 3"/>
          <p:cNvSpPr txBox="1">
            <a:spLocks/>
          </p:cNvSpPr>
          <p:nvPr/>
        </p:nvSpPr>
        <p:spPr>
          <a:xfrm>
            <a:off x="838200" y="3133494"/>
            <a:ext cx="3932237" cy="30620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pt-BR" dirty="0" smtClean="0"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pt-BR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Desenvolvimento organizacional.</a:t>
            </a:r>
            <a:endParaRPr lang="pt-BR" dirty="0">
              <a:latin typeface="Cambria" panose="02040503050406030204" pitchFamily="18" charset="0"/>
            </a:endParaRPr>
          </a:p>
        </p:txBody>
      </p:sp>
      <p:pic>
        <p:nvPicPr>
          <p:cNvPr id="5" name="Espaço Reservado para Conteúdo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76" y="260648"/>
            <a:ext cx="1053364" cy="911004"/>
          </a:xfrm>
          <a:prstGeom prst="rect">
            <a:avLst/>
          </a:prstGeom>
        </p:spPr>
      </p:pic>
      <p:pic>
        <p:nvPicPr>
          <p:cNvPr id="7" name="Espaço Reservado para Conteúdo 2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918" y="2719373"/>
            <a:ext cx="6297768" cy="3373922"/>
          </a:xfrm>
        </p:spPr>
      </p:pic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838200" y="1447800"/>
            <a:ext cx="10515600" cy="1325563"/>
          </a:xfrm>
        </p:spPr>
        <p:txBody>
          <a:bodyPr rtlCol="0"/>
          <a:lstStyle/>
          <a:p>
            <a:pPr algn="ctr" rtl="0"/>
            <a:r>
              <a:rPr lang="pt-B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Avaliação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 desempenho organizacional</a:t>
            </a:r>
            <a:endParaRPr lang="pt-BR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56686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838200" y="1447800"/>
            <a:ext cx="10515600" cy="1325563"/>
          </a:xfrm>
        </p:spPr>
        <p:txBody>
          <a:bodyPr rtlCol="0"/>
          <a:lstStyle/>
          <a:p>
            <a:pPr algn="ctr" rtl="0"/>
            <a:r>
              <a:rPr lang="pt-B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Histórico da empresa</a:t>
            </a:r>
            <a:endParaRPr lang="pt-BR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2955073"/>
            <a:ext cx="10515600" cy="3221890"/>
          </a:xfrm>
        </p:spPr>
        <p:txBody>
          <a:bodyPr rtlCol="0">
            <a:normAutofit/>
          </a:bodyPr>
          <a:lstStyle/>
          <a:p>
            <a:pPr marL="0" indent="0" algn="just">
              <a:buNone/>
            </a:pPr>
            <a:r>
              <a:rPr lang="pt-BR" dirty="0">
                <a:latin typeface="Cambria" panose="02040503050406030204" pitchFamily="18" charset="0"/>
              </a:rPr>
              <a:t>Como </a:t>
            </a:r>
            <a:r>
              <a:rPr lang="pt-BR" dirty="0" smtClean="0">
                <a:latin typeface="Cambria" panose="02040503050406030204" pitchFamily="18" charset="0"/>
              </a:rPr>
              <a:t>surgiu </a:t>
            </a:r>
            <a:r>
              <a:rPr lang="pt-BR" dirty="0">
                <a:latin typeface="Cambria" panose="02040503050406030204" pitchFamily="18" charset="0"/>
              </a:rPr>
              <a:t>a </a:t>
            </a:r>
            <a:r>
              <a:rPr lang="pt-BR" dirty="0" smtClean="0">
                <a:latin typeface="Cambria" panose="02040503050406030204" pitchFamily="18" charset="0"/>
              </a:rPr>
              <a:t>empresa:</a:t>
            </a:r>
            <a:endParaRPr lang="pt-BR" dirty="0">
              <a:latin typeface="Cambria" panose="02040503050406030204" pitchFamily="18" charset="0"/>
            </a:endParaRPr>
          </a:p>
          <a:p>
            <a:pPr marL="0" indent="0" algn="just">
              <a:buNone/>
            </a:pPr>
            <a:endParaRPr lang="pt-BR" dirty="0" smtClean="0">
              <a:latin typeface="Cambria" panose="02040503050406030204" pitchFamily="18" charset="0"/>
            </a:endParaRPr>
          </a:p>
          <a:p>
            <a:pPr marL="0" indent="0" algn="just">
              <a:buNone/>
            </a:pPr>
            <a:r>
              <a:rPr lang="pt-BR" dirty="0" smtClean="0">
                <a:latin typeface="Cambria" panose="02040503050406030204" pitchFamily="18" charset="0"/>
              </a:rPr>
              <a:t>  </a:t>
            </a:r>
            <a:r>
              <a:rPr lang="pt-BR" dirty="0" smtClean="0">
                <a:latin typeface="Cambria" panose="02040503050406030204" pitchFamily="18" charset="0"/>
              </a:rPr>
              <a:t>Foi Pensando </a:t>
            </a:r>
            <a:r>
              <a:rPr lang="pt-BR" dirty="0">
                <a:latin typeface="Cambria" panose="02040503050406030204" pitchFamily="18" charset="0"/>
              </a:rPr>
              <a:t>nas necessidades que podem ser solucionadas usando a </a:t>
            </a:r>
            <a:r>
              <a:rPr lang="pt-BR" dirty="0" smtClean="0">
                <a:latin typeface="Cambria" panose="02040503050406030204" pitchFamily="18" charset="0"/>
              </a:rPr>
              <a:t>tecnologia </a:t>
            </a:r>
            <a:r>
              <a:rPr lang="pt-BR" dirty="0" smtClean="0">
                <a:latin typeface="Cambria" panose="02040503050406030204" pitchFamily="18" charset="0"/>
              </a:rPr>
              <a:t>que a </a:t>
            </a:r>
            <a:r>
              <a:rPr lang="pt-BR" dirty="0">
                <a:latin typeface="Cambria" panose="02040503050406030204" pitchFamily="18" charset="0"/>
              </a:rPr>
              <a:t>Data System </a:t>
            </a:r>
            <a:r>
              <a:rPr lang="pt-BR" dirty="0" smtClean="0">
                <a:latin typeface="Cambria" panose="02040503050406030204" pitchFamily="18" charset="0"/>
              </a:rPr>
              <a:t>surgiu, </a:t>
            </a:r>
            <a:r>
              <a:rPr lang="pt-BR" dirty="0">
                <a:latin typeface="Cambria" panose="02040503050406030204" pitchFamily="18" charset="0"/>
              </a:rPr>
              <a:t>após 4 amigos se formarem em uma faculdade na área de tecnologia da informação</a:t>
            </a:r>
            <a:r>
              <a:rPr lang="pt-BR" dirty="0" smtClean="0">
                <a:latin typeface="Cambria" panose="02040503050406030204" pitchFamily="18" charset="0"/>
              </a:rPr>
              <a:t>.</a:t>
            </a:r>
            <a:endParaRPr lang="pt-BR" dirty="0">
              <a:latin typeface="Cambria" panose="02040503050406030204" pitchFamily="18" charset="0"/>
            </a:endParaRPr>
          </a:p>
        </p:txBody>
      </p:sp>
      <p:pic>
        <p:nvPicPr>
          <p:cNvPr id="4" name="Espaço Reservado para Conteúdo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76" y="260648"/>
            <a:ext cx="1053364" cy="911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884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447800"/>
            <a:ext cx="10515600" cy="1325563"/>
          </a:xfrm>
        </p:spPr>
        <p:txBody>
          <a:bodyPr rtlCol="0"/>
          <a:lstStyle/>
          <a:p>
            <a:pPr algn="ctr" rtl="0"/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Investimentos específicos e gerais</a:t>
            </a:r>
            <a:endParaRPr lang="pt-BR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5623000"/>
              </p:ext>
            </p:extLst>
          </p:nvPr>
        </p:nvGraphicFramePr>
        <p:xfrm>
          <a:off x="1919536" y="2564904"/>
          <a:ext cx="8229600" cy="35452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" name="Espaço Reservado para Conteúdo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76" y="260648"/>
            <a:ext cx="1053364" cy="911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338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Espaço Reservado para Conteú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46525279"/>
              </p:ext>
            </p:extLst>
          </p:nvPr>
        </p:nvGraphicFramePr>
        <p:xfrm>
          <a:off x="2567608" y="2924944"/>
          <a:ext cx="7416824" cy="32732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447800"/>
            <a:ext cx="10515600" cy="1325563"/>
          </a:xfrm>
        </p:spPr>
        <p:txBody>
          <a:bodyPr rtlCol="0"/>
          <a:lstStyle/>
          <a:p>
            <a:pPr algn="ctr" rtl="0"/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Investimentos específicos e gerais</a:t>
            </a:r>
            <a:endParaRPr lang="pt-BR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2561362"/>
              </p:ext>
            </p:extLst>
          </p:nvPr>
        </p:nvGraphicFramePr>
        <p:xfrm>
          <a:off x="2351584" y="2564904"/>
          <a:ext cx="7992888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6" name="Espaço Reservado para Conteúdo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76" y="260648"/>
            <a:ext cx="1053364" cy="911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373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447800"/>
            <a:ext cx="10515600" cy="1325563"/>
          </a:xfrm>
        </p:spPr>
        <p:txBody>
          <a:bodyPr rtlCol="0"/>
          <a:lstStyle/>
          <a:p>
            <a:pPr algn="ctr" rtl="0"/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Investimentos específicos e gerais</a:t>
            </a:r>
            <a:endParaRPr lang="pt-BR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9420572"/>
              </p:ext>
            </p:extLst>
          </p:nvPr>
        </p:nvGraphicFramePr>
        <p:xfrm>
          <a:off x="2927648" y="2636912"/>
          <a:ext cx="7272808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" name="Espaço Reservado para Conteúdo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76" y="260648"/>
            <a:ext cx="1053364" cy="911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113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447800"/>
            <a:ext cx="10515600" cy="1325563"/>
          </a:xfrm>
        </p:spPr>
        <p:txBody>
          <a:bodyPr rtlCol="0"/>
          <a:lstStyle/>
          <a:p>
            <a:pPr algn="ctr" rtl="0"/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Investimentos específicos e gerais</a:t>
            </a:r>
            <a:endParaRPr lang="pt-BR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0538786"/>
              </p:ext>
            </p:extLst>
          </p:nvPr>
        </p:nvGraphicFramePr>
        <p:xfrm>
          <a:off x="2639616" y="2636912"/>
          <a:ext cx="7583016" cy="34172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" name="Espaço Reservado para Conteúdo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76" y="260648"/>
            <a:ext cx="1053364" cy="911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933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447800"/>
            <a:ext cx="10515600" cy="1325563"/>
          </a:xfrm>
        </p:spPr>
        <p:txBody>
          <a:bodyPr rtlCol="0"/>
          <a:lstStyle/>
          <a:p>
            <a:pPr algn="ctr" rtl="0"/>
            <a:r>
              <a:rPr lang="pt-B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Resumo</a:t>
            </a:r>
            <a:endParaRPr lang="pt-BR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2955073"/>
            <a:ext cx="10515600" cy="3221890"/>
          </a:xfrm>
        </p:spPr>
        <p:txBody>
          <a:bodyPr rtlCol="0">
            <a:normAutofit/>
          </a:bodyPr>
          <a:lstStyle/>
          <a:p>
            <a:pPr marL="0" indent="0" algn="just" rtl="0">
              <a:buNone/>
            </a:pPr>
            <a:r>
              <a:rPr lang="pt-BR" dirty="0" smtClean="0">
                <a:latin typeface="Cambria" panose="02040503050406030204" pitchFamily="18" charset="0"/>
              </a:rPr>
              <a:t>  Com o objetivo de inovar o mercado tecnológico e satisfazer as necessidades de nossos clientes e oferecer os </a:t>
            </a:r>
            <a:r>
              <a:rPr lang="pt-BR" dirty="0">
                <a:latin typeface="Cambria" panose="02040503050406030204" pitchFamily="18" charset="0"/>
              </a:rPr>
              <a:t>mais variados tipos de  serviços que uma empresa de tecnologia pode oferecer como, criação de software, </a:t>
            </a:r>
            <a:r>
              <a:rPr lang="pt-BR" dirty="0" smtClean="0">
                <a:latin typeface="Cambria" panose="02040503050406030204" pitchFamily="18" charset="0"/>
              </a:rPr>
              <a:t>manutenção </a:t>
            </a:r>
            <a:r>
              <a:rPr lang="pt-BR" dirty="0">
                <a:latin typeface="Cambria" panose="02040503050406030204" pitchFamily="18" charset="0"/>
              </a:rPr>
              <a:t>em </a:t>
            </a:r>
            <a:r>
              <a:rPr lang="pt-BR" dirty="0" smtClean="0">
                <a:latin typeface="Cambria" panose="02040503050406030204" pitchFamily="18" charset="0"/>
              </a:rPr>
              <a:t>redes, tendo como diferencial a </a:t>
            </a:r>
            <a:r>
              <a:rPr lang="pt-BR" dirty="0">
                <a:latin typeface="Cambria" panose="02040503050406030204" pitchFamily="18" charset="0"/>
              </a:rPr>
              <a:t>participação total do cliente no desenvolvimento do </a:t>
            </a:r>
            <a:r>
              <a:rPr lang="pt-BR" dirty="0" smtClean="0">
                <a:latin typeface="Cambria" panose="02040503050406030204" pitchFamily="18" charset="0"/>
              </a:rPr>
              <a:t>projeto foi que a Data System surgiu.</a:t>
            </a:r>
            <a:endParaRPr lang="pt-BR" dirty="0">
              <a:latin typeface="Cambria" panose="02040503050406030204" pitchFamily="18" charset="0"/>
            </a:endParaRPr>
          </a:p>
          <a:p>
            <a:pPr marL="0" indent="0" algn="just" rtl="0">
              <a:buNone/>
            </a:pPr>
            <a:endParaRPr lang="pt-BR" dirty="0">
              <a:latin typeface="Cambria" panose="02040503050406030204" pitchFamily="18" charset="0"/>
            </a:endParaRPr>
          </a:p>
        </p:txBody>
      </p:sp>
      <p:pic>
        <p:nvPicPr>
          <p:cNvPr id="4" name="Espaço Reservado para Conteúdo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76" y="260648"/>
            <a:ext cx="1053364" cy="911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949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447800"/>
            <a:ext cx="10515600" cy="1325563"/>
          </a:xfrm>
        </p:spPr>
        <p:txBody>
          <a:bodyPr rtlCol="0"/>
          <a:lstStyle/>
          <a:p>
            <a:pPr algn="ctr" rtl="0"/>
            <a:r>
              <a:rPr lang="pt-B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Bibliografias </a:t>
            </a:r>
            <a:endParaRPr lang="pt-BR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2955073"/>
            <a:ext cx="10515600" cy="3221890"/>
          </a:xfrm>
        </p:spPr>
        <p:txBody>
          <a:bodyPr rtlCol="0">
            <a:normAutofit/>
          </a:bodyPr>
          <a:lstStyle/>
          <a:p>
            <a:pPr lvl="0"/>
            <a:r>
              <a:rPr lang="pt-PT" sz="2400" dirty="0" smtClean="0">
                <a:latin typeface="Cambria" panose="02040503050406030204" pitchFamily="18" charset="0"/>
              </a:rPr>
              <a:t>Indústria Global da Internet Avazu.</a:t>
            </a:r>
            <a:endParaRPr lang="pt-BR" sz="2400" dirty="0" smtClean="0"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pt-BR" sz="2400" dirty="0" smtClean="0">
                <a:latin typeface="Cambria" panose="02040503050406030204" pitchFamily="18" charset="0"/>
                <a:hlinkClick r:id="rId3"/>
              </a:rPr>
              <a:t>http</a:t>
            </a:r>
            <a:r>
              <a:rPr lang="pt-BR" sz="2400" dirty="0">
                <a:latin typeface="Cambria" panose="02040503050406030204" pitchFamily="18" charset="0"/>
                <a:hlinkClick r:id="rId3"/>
              </a:rPr>
              <a:t>://www.businessofapps.com/brazil-mobile-internet-app-usage-statistics</a:t>
            </a:r>
            <a:r>
              <a:rPr lang="pt-BR" sz="2400" dirty="0" smtClean="0">
                <a:latin typeface="Cambria" panose="02040503050406030204" pitchFamily="18" charset="0"/>
                <a:hlinkClick r:id="rId3"/>
              </a:rPr>
              <a:t>/</a:t>
            </a:r>
            <a:endParaRPr lang="pt-BR" sz="2400" dirty="0" smtClean="0">
              <a:latin typeface="Cambria" panose="02040503050406030204" pitchFamily="18" charset="0"/>
            </a:endParaRPr>
          </a:p>
          <a:p>
            <a:r>
              <a:rPr lang="pt-BR" sz="2400" dirty="0" smtClean="0">
                <a:latin typeface="Cambria" panose="02040503050406030204" pitchFamily="18" charset="0"/>
              </a:rPr>
              <a:t>BusinessofApps</a:t>
            </a:r>
            <a:r>
              <a:rPr lang="pt-BR" sz="2400" dirty="0">
                <a:latin typeface="Cambria" panose="02040503050406030204" pitchFamily="18" charset="0"/>
              </a:rPr>
              <a:t>.</a:t>
            </a:r>
          </a:p>
          <a:p>
            <a:pPr marL="0" indent="0">
              <a:buNone/>
            </a:pPr>
            <a:r>
              <a:rPr lang="pt-BR" sz="2400" dirty="0">
                <a:latin typeface="Cambria" panose="02040503050406030204" pitchFamily="18" charset="0"/>
                <a:hlinkClick r:id="rId4"/>
              </a:rPr>
              <a:t>http://avazuinc.com/resources/whitepapers/</a:t>
            </a:r>
            <a:endParaRPr lang="pt-BR" sz="2400" dirty="0">
              <a:latin typeface="Cambria" panose="02040503050406030204" pitchFamily="18" charset="0"/>
            </a:endParaRPr>
          </a:p>
          <a:p>
            <a:r>
              <a:rPr lang="pt-BR" sz="2400" dirty="0">
                <a:latin typeface="Cambria" panose="02040503050406030204" pitchFamily="18" charset="0"/>
              </a:rPr>
              <a:t>Tabela de custos com </a:t>
            </a:r>
            <a:endParaRPr lang="pt-BR" sz="2400" dirty="0" smtClean="0"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pt-BR" sz="2400" dirty="0">
                <a:latin typeface="Cambria" panose="02040503050406030204" pitchFamily="18" charset="0"/>
                <a:hlinkClick r:id="rId5"/>
              </a:rPr>
              <a:t>http://publicidade.uol.com.br/precos</a:t>
            </a:r>
            <a:r>
              <a:rPr lang="pt-BR" sz="2400" dirty="0" smtClean="0">
                <a:latin typeface="Cambria" panose="02040503050406030204" pitchFamily="18" charset="0"/>
                <a:hlinkClick r:id="rId5"/>
              </a:rPr>
              <a:t>/</a:t>
            </a:r>
            <a:endParaRPr lang="pt-BR" sz="2400" dirty="0" smtClean="0"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pt-BR" sz="2400" dirty="0"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pt-BR" sz="2400" dirty="0" smtClean="0"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pt-BR" sz="2400" dirty="0" smtClean="0">
              <a:latin typeface="Cambria" panose="02040503050406030204" pitchFamily="18" charset="0"/>
            </a:endParaRPr>
          </a:p>
          <a:p>
            <a:endParaRPr lang="pt-BR" sz="2400" dirty="0" smtClean="0">
              <a:latin typeface="Cambria" panose="02040503050406030204" pitchFamily="18" charset="0"/>
            </a:endParaRPr>
          </a:p>
          <a:p>
            <a:endParaRPr lang="pt-BR" sz="2400" dirty="0">
              <a:latin typeface="Cambria" panose="02040503050406030204" pitchFamily="18" charset="0"/>
            </a:endParaRPr>
          </a:p>
        </p:txBody>
      </p:sp>
      <p:pic>
        <p:nvPicPr>
          <p:cNvPr id="4" name="Espaço Reservado para Conteúdo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76" y="260648"/>
            <a:ext cx="1053364" cy="911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968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Espaço Reservado para Texto 3"/>
          <p:cNvSpPr txBox="1">
            <a:spLocks/>
          </p:cNvSpPr>
          <p:nvPr/>
        </p:nvSpPr>
        <p:spPr>
          <a:xfrm>
            <a:off x="838200" y="3133494"/>
            <a:ext cx="3932237" cy="30620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pt-BR" dirty="0" smtClean="0"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pt-BR" dirty="0" smtClean="0">
              <a:latin typeface="Cambria" panose="02040503050406030204" pitchFamily="18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pt-BR" dirty="0" smtClean="0"/>
              <a:t>Foi </a:t>
            </a:r>
            <a:r>
              <a:rPr lang="pt-BR" dirty="0" smtClean="0"/>
              <a:t>pensando no </a:t>
            </a:r>
            <a:r>
              <a:rPr lang="pt-BR" dirty="0" smtClean="0"/>
              <a:t>que a empresa poderia oferecer na área de TI que surgiu o logo </a:t>
            </a:r>
            <a:r>
              <a:rPr lang="pt-BR" dirty="0" smtClean="0"/>
              <a:t>o nome e a frase chamativa</a:t>
            </a:r>
            <a:r>
              <a:rPr lang="pt-BR" dirty="0" smtClean="0"/>
              <a:t>.</a:t>
            </a:r>
            <a:endParaRPr lang="pt-BR" sz="1800" dirty="0"/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838200" y="1973263"/>
            <a:ext cx="3932237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dirty="0">
                <a:latin typeface="Cambria" panose="02040503050406030204" pitchFamily="18" charset="0"/>
              </a:rPr>
              <a:t>Nossa </a:t>
            </a:r>
            <a:r>
              <a:rPr lang="pt-BR" sz="3200" dirty="0" smtClean="0">
                <a:latin typeface="Cambria" panose="02040503050406030204" pitchFamily="18" charset="0"/>
              </a:rPr>
              <a:t>marca:</a:t>
            </a:r>
            <a:endParaRPr lang="pt-BR" sz="3200" dirty="0">
              <a:latin typeface="Cambria" panose="02040503050406030204" pitchFamily="18" charset="0"/>
            </a:endParaRPr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838200" y="1447800"/>
            <a:ext cx="10515600" cy="1325563"/>
          </a:xfrm>
        </p:spPr>
        <p:txBody>
          <a:bodyPr rtlCol="0"/>
          <a:lstStyle/>
          <a:p>
            <a:pPr algn="ctr" rtl="0"/>
            <a:r>
              <a:rPr lang="pt-B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Histórico da empresa</a:t>
            </a:r>
            <a:endParaRPr lang="pt-BR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Espaço Reservado para Conteúdo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609" y="4293096"/>
            <a:ext cx="2572176" cy="2224552"/>
          </a:xfrm>
          <a:prstGeom prst="rect">
            <a:avLst/>
          </a:prstGeom>
        </p:spPr>
      </p:pic>
      <p:sp>
        <p:nvSpPr>
          <p:cNvPr id="10" name="Retângulo 9"/>
          <p:cNvSpPr/>
          <p:nvPr/>
        </p:nvSpPr>
        <p:spPr>
          <a:xfrm>
            <a:off x="6823974" y="3133494"/>
            <a:ext cx="4037446" cy="1107996"/>
          </a:xfrm>
          <a:prstGeom prst="rect">
            <a:avLst/>
          </a:prstGeom>
          <a:noFill/>
          <a:ln w="34925">
            <a:noFill/>
          </a:ln>
          <a:effectLst/>
        </p:spPr>
        <p:txBody>
          <a:bodyPr wrap="square" lIns="91440" tIns="45720" rIns="91440" bIns="4572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6600" cap="none" dirty="0" smtClean="0">
                <a:ln w="19050"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Courier New" panose="02070309020205020404" pitchFamily="49" charset="0"/>
              </a:rPr>
              <a:t>DATA</a:t>
            </a:r>
            <a:endParaRPr lang="pt-BR" sz="6600" cap="none" dirty="0">
              <a:ln w="19050">
                <a:solidFill>
                  <a:sysClr val="windowText" lastClr="0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cs typeface="Courier New" panose="02070309020205020404" pitchFamily="49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6095999" y="3789040"/>
            <a:ext cx="5443243" cy="1107996"/>
          </a:xfrm>
          <a:prstGeom prst="rect">
            <a:avLst/>
          </a:prstGeom>
          <a:noFill/>
          <a:ln w="34925">
            <a:noFill/>
          </a:ln>
          <a:effectLst/>
        </p:spPr>
        <p:txBody>
          <a:bodyPr wrap="square" lIns="91440" tIns="45720" rIns="91440" bIns="4572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6600" b="0" cap="none" dirty="0" smtClean="0">
                <a:ln w="19050"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Courier New" panose="02070309020205020404" pitchFamily="49" charset="0"/>
              </a:rPr>
              <a:t>SYSTEM</a:t>
            </a:r>
            <a:endParaRPr lang="pt-BR" sz="6600" b="0" cap="none" dirty="0">
              <a:ln w="19050">
                <a:solidFill>
                  <a:sysClr val="windowText" lastClr="0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cs typeface="Courier New" panose="02070309020205020404" pitchFamily="49" charset="0"/>
            </a:endParaRPr>
          </a:p>
        </p:txBody>
      </p:sp>
      <p:sp>
        <p:nvSpPr>
          <p:cNvPr id="12" name="Título 1"/>
          <p:cNvSpPr txBox="1">
            <a:spLocks/>
          </p:cNvSpPr>
          <p:nvPr/>
        </p:nvSpPr>
        <p:spPr>
          <a:xfrm>
            <a:off x="6036113" y="2477948"/>
            <a:ext cx="5563014" cy="9200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Levando tecnologia até você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2202706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838200" y="1447800"/>
            <a:ext cx="10515600" cy="1325563"/>
          </a:xfrm>
        </p:spPr>
        <p:txBody>
          <a:bodyPr rtlCol="0"/>
          <a:lstStyle/>
          <a:p>
            <a:pPr algn="ctr" rtl="0"/>
            <a:r>
              <a:rPr lang="pt-B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Histórico da empresa</a:t>
            </a:r>
            <a:endParaRPr lang="pt-BR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2955073"/>
            <a:ext cx="10515600" cy="3221890"/>
          </a:xfrm>
        </p:spPr>
        <p:txBody>
          <a:bodyPr rtlCol="0">
            <a:noAutofit/>
          </a:bodyPr>
          <a:lstStyle/>
          <a:p>
            <a:pPr marL="0" indent="0" algn="just">
              <a:buNone/>
            </a:pPr>
            <a:r>
              <a:rPr lang="pt-BR" dirty="0" smtClean="0">
                <a:latin typeface="Cambria" panose="02040503050406030204" pitchFamily="18" charset="0"/>
              </a:rPr>
              <a:t>Nossa </a:t>
            </a:r>
            <a:r>
              <a:rPr lang="pt-BR" dirty="0" smtClean="0">
                <a:latin typeface="Cambria" panose="02040503050406030204" pitchFamily="18" charset="0"/>
              </a:rPr>
              <a:t>marca:</a:t>
            </a:r>
          </a:p>
          <a:p>
            <a:pPr marL="0" indent="0" algn="just">
              <a:buNone/>
            </a:pPr>
            <a:endParaRPr lang="pt-BR" dirty="0" smtClean="0">
              <a:latin typeface="Cambria" panose="02040503050406030204" pitchFamily="18" charset="0"/>
            </a:endParaRPr>
          </a:p>
          <a:p>
            <a:pPr marL="0" lvl="0" indent="0" algn="just">
              <a:buNone/>
            </a:pPr>
            <a:r>
              <a:rPr lang="pt-BR" dirty="0" smtClean="0">
                <a:latin typeface="Cambria" panose="02040503050406030204" pitchFamily="18" charset="0"/>
              </a:rPr>
              <a:t>Por </a:t>
            </a:r>
            <a:r>
              <a:rPr lang="pt-BR" dirty="0" smtClean="0">
                <a:latin typeface="Cambria" panose="02040503050406030204" pitchFamily="18" charset="0"/>
              </a:rPr>
              <a:t>intermédio de</a:t>
            </a:r>
            <a:r>
              <a:rPr lang="pt-BR" dirty="0" smtClean="0">
                <a:latin typeface="Cambria" panose="02040503050406030204" pitchFamily="18" charset="0"/>
              </a:rPr>
              <a:t> estatísticas para o uso da internet no brasil realizada pela </a:t>
            </a:r>
            <a:r>
              <a:rPr lang="pt-PT" dirty="0" smtClean="0">
                <a:latin typeface="Cambria" panose="02040503050406030204" pitchFamily="18" charset="0"/>
              </a:rPr>
              <a:t>Indústria Global da Internet Avazu e, também puplicada pela </a:t>
            </a:r>
            <a:r>
              <a:rPr lang="pt-BR" dirty="0" err="1" smtClean="0">
                <a:latin typeface="Cambria" panose="02040503050406030204" pitchFamily="18" charset="0"/>
              </a:rPr>
              <a:t>BusinessofApps</a:t>
            </a:r>
            <a:r>
              <a:rPr lang="pt-BR" dirty="0">
                <a:latin typeface="Cambria" panose="02040503050406030204" pitchFamily="18" charset="0"/>
              </a:rPr>
              <a:t> </a:t>
            </a:r>
            <a:r>
              <a:rPr lang="pt-BR" dirty="0" smtClean="0">
                <a:latin typeface="Cambria" panose="02040503050406030204" pitchFamily="18" charset="0"/>
              </a:rPr>
              <a:t>nossa marca foi desenvolvida.</a:t>
            </a:r>
            <a:endParaRPr lang="pt-BR" dirty="0" smtClean="0">
              <a:latin typeface="Cambria" panose="02040503050406030204" pitchFamily="18" charset="0"/>
            </a:endParaRPr>
          </a:p>
          <a:p>
            <a:pPr marL="0" indent="0" algn="just">
              <a:buNone/>
            </a:pPr>
            <a:endParaRPr lang="pt-BR" dirty="0" smtClean="0">
              <a:latin typeface="Cambria" panose="02040503050406030204" pitchFamily="18" charset="0"/>
            </a:endParaRPr>
          </a:p>
          <a:p>
            <a:pPr marL="0" indent="0" algn="just">
              <a:buNone/>
            </a:pPr>
            <a:endParaRPr lang="pt-BR" dirty="0">
              <a:latin typeface="Cambria" panose="02040503050406030204" pitchFamily="18" charset="0"/>
            </a:endParaRPr>
          </a:p>
          <a:p>
            <a:pPr marL="0" indent="0" algn="just">
              <a:buNone/>
            </a:pPr>
            <a:r>
              <a:rPr lang="pt-BR" dirty="0" smtClean="0">
                <a:latin typeface="Cambria" panose="02040503050406030204" pitchFamily="18" charset="0"/>
              </a:rPr>
              <a:t>  </a:t>
            </a:r>
            <a:endParaRPr lang="pt-BR" dirty="0">
              <a:latin typeface="Cambria" panose="02040503050406030204" pitchFamily="18" charset="0"/>
            </a:endParaRPr>
          </a:p>
        </p:txBody>
      </p:sp>
      <p:pic>
        <p:nvPicPr>
          <p:cNvPr id="4" name="Espaço Reservado para Conteúdo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76" y="260648"/>
            <a:ext cx="1053364" cy="911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952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s://static.wixstatic.com/media/647c38_4dfe3640d9d240c89dec887c9c978827~mv2.png/v1/fill/w_630,h_362,al_c,usm_0.66_1.00_0.01/647c38_4dfe3640d9d240c89dec887c9c978827~mv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520" y="2344503"/>
            <a:ext cx="6314530" cy="330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ítulo 1"/>
          <p:cNvSpPr txBox="1">
            <a:spLocks/>
          </p:cNvSpPr>
          <p:nvPr/>
        </p:nvSpPr>
        <p:spPr>
          <a:xfrm>
            <a:off x="838199" y="1973263"/>
            <a:ext cx="3932237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dirty="0">
                <a:latin typeface="Cambria" panose="02040503050406030204" pitchFamily="18" charset="0"/>
              </a:rPr>
              <a:t>Nossa </a:t>
            </a:r>
            <a:r>
              <a:rPr lang="pt-BR" sz="3200" dirty="0" smtClean="0">
                <a:latin typeface="Cambria" panose="02040503050406030204" pitchFamily="18" charset="0"/>
              </a:rPr>
              <a:t>marca:</a:t>
            </a:r>
            <a:endParaRPr lang="pt-BR" sz="3200" dirty="0">
              <a:latin typeface="Cambria" panose="02040503050406030204" pitchFamily="18" charset="0"/>
            </a:endParaRPr>
          </a:p>
        </p:txBody>
      </p:sp>
      <p:sp>
        <p:nvSpPr>
          <p:cNvPr id="19" name="Espaço Reservado para Texto 3"/>
          <p:cNvSpPr txBox="1">
            <a:spLocks/>
          </p:cNvSpPr>
          <p:nvPr/>
        </p:nvSpPr>
        <p:spPr>
          <a:xfrm>
            <a:off x="838200" y="3133494"/>
            <a:ext cx="3932237" cy="30620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pt-BR" dirty="0" smtClean="0"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pt-BR" dirty="0" smtClean="0">
              <a:latin typeface="Cambria" panose="02040503050406030204" pitchFamily="18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pt-BR" dirty="0">
                <a:latin typeface="enriqueta"/>
              </a:rPr>
              <a:t>Usuários de Internet: Móvel </a:t>
            </a:r>
            <a:r>
              <a:rPr lang="pt-BR" dirty="0" err="1">
                <a:latin typeface="enriqueta"/>
              </a:rPr>
              <a:t>Vs</a:t>
            </a:r>
            <a:r>
              <a:rPr lang="pt-BR" dirty="0">
                <a:latin typeface="enriqueta"/>
              </a:rPr>
              <a:t> Desktop, em </a:t>
            </a:r>
            <a:r>
              <a:rPr lang="pt-BR" dirty="0" smtClean="0">
                <a:latin typeface="enriqueta"/>
              </a:rPr>
              <a:t>milhões.</a:t>
            </a:r>
            <a:endParaRPr lang="pt-BR" sz="1800" dirty="0"/>
          </a:p>
        </p:txBody>
      </p:sp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838200" y="1447800"/>
            <a:ext cx="10515600" cy="1325563"/>
          </a:xfrm>
        </p:spPr>
        <p:txBody>
          <a:bodyPr rtlCol="0"/>
          <a:lstStyle/>
          <a:p>
            <a:pPr algn="ctr" rtl="0"/>
            <a:r>
              <a:rPr lang="pt-B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Histórico da empresa</a:t>
            </a:r>
            <a:endParaRPr lang="pt-BR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Espaço Reservado para Conteúdo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76" y="260648"/>
            <a:ext cx="1053364" cy="911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622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ítulo 1"/>
          <p:cNvSpPr txBox="1">
            <a:spLocks/>
          </p:cNvSpPr>
          <p:nvPr/>
        </p:nvSpPr>
        <p:spPr>
          <a:xfrm>
            <a:off x="838200" y="1973263"/>
            <a:ext cx="3932237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dirty="0">
                <a:latin typeface="Cambria" panose="02040503050406030204" pitchFamily="18" charset="0"/>
              </a:rPr>
              <a:t>Nossa </a:t>
            </a:r>
            <a:r>
              <a:rPr lang="pt-BR" sz="3200" dirty="0" smtClean="0">
                <a:latin typeface="Cambria" panose="02040503050406030204" pitchFamily="18" charset="0"/>
              </a:rPr>
              <a:t>marca:</a:t>
            </a:r>
            <a:endParaRPr lang="pt-BR" sz="3200" dirty="0">
              <a:latin typeface="Cambria" panose="02040503050406030204" pitchFamily="18" charset="0"/>
            </a:endParaRPr>
          </a:p>
        </p:txBody>
      </p:sp>
      <p:sp>
        <p:nvSpPr>
          <p:cNvPr id="19" name="Espaço Reservado para Texto 3"/>
          <p:cNvSpPr txBox="1">
            <a:spLocks/>
          </p:cNvSpPr>
          <p:nvPr/>
        </p:nvSpPr>
        <p:spPr>
          <a:xfrm>
            <a:off x="838200" y="3133494"/>
            <a:ext cx="3932237" cy="30620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pt-BR" dirty="0" smtClean="0"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pt-BR" dirty="0" smtClean="0">
              <a:latin typeface="Cambria" panose="02040503050406030204" pitchFamily="18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pt-BR" dirty="0">
                <a:latin typeface="enriqueta"/>
              </a:rPr>
              <a:t>Tempo gasto no </a:t>
            </a:r>
            <a:r>
              <a:rPr lang="pt-BR" dirty="0" smtClean="0">
                <a:latin typeface="enriqueta"/>
              </a:rPr>
              <a:t>celular.</a:t>
            </a:r>
            <a:endParaRPr lang="pt-BR" sz="1800" dirty="0"/>
          </a:p>
        </p:txBody>
      </p:sp>
      <p:pic>
        <p:nvPicPr>
          <p:cNvPr id="4098" name="Picture 2" descr="https://static.wixstatic.com/media/647c38_e07e08eeec064395a5e0311023f09536~mv2.png/v1/fill/w_429,h_312,al_c,lg_1/647c38_e07e08eeec064395a5e0311023f09536~mv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040" y="2492896"/>
            <a:ext cx="4608512" cy="330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838200" y="1447800"/>
            <a:ext cx="10515600" cy="1325563"/>
          </a:xfrm>
        </p:spPr>
        <p:txBody>
          <a:bodyPr rtlCol="0"/>
          <a:lstStyle/>
          <a:p>
            <a:pPr algn="ctr" rtl="0"/>
            <a:r>
              <a:rPr lang="pt-B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Histórico da empresa</a:t>
            </a:r>
            <a:endParaRPr lang="pt-BR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Espaço Reservado para Conteúdo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76" y="260648"/>
            <a:ext cx="1053364" cy="911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964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Marque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Marque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1148</TotalTime>
  <Words>1058</Words>
  <Application>Microsoft Office PowerPoint</Application>
  <PresentationFormat>Widescreen</PresentationFormat>
  <Paragraphs>310</Paragraphs>
  <Slides>55</Slides>
  <Notes>54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55</vt:i4>
      </vt:variant>
    </vt:vector>
  </HeadingPairs>
  <TitlesOfParts>
    <vt:vector size="63" baseType="lpstr">
      <vt:lpstr>Arial</vt:lpstr>
      <vt:lpstr>Calibri</vt:lpstr>
      <vt:lpstr>Calibri Light</vt:lpstr>
      <vt:lpstr>Cambria</vt:lpstr>
      <vt:lpstr>Courier New</vt:lpstr>
      <vt:lpstr>enriqueta</vt:lpstr>
      <vt:lpstr>Times New Roman</vt:lpstr>
      <vt:lpstr>Tema do Office</vt:lpstr>
      <vt:lpstr>Levando tecnologia até você</vt:lpstr>
      <vt:lpstr>Quem é Quem</vt:lpstr>
      <vt:lpstr>Agenda/Tópicos a serem abordados</vt:lpstr>
      <vt:lpstr>Histórico da empresa</vt:lpstr>
      <vt:lpstr>Histórico da empresa</vt:lpstr>
      <vt:lpstr>Histórico da empresa</vt:lpstr>
      <vt:lpstr>Histórico da empresa</vt:lpstr>
      <vt:lpstr>Histórico da empresa</vt:lpstr>
      <vt:lpstr>Histórico da empresa</vt:lpstr>
      <vt:lpstr>Histórico da empresa</vt:lpstr>
      <vt:lpstr>Histórico da empresa</vt:lpstr>
      <vt:lpstr>Histórico da empresa</vt:lpstr>
      <vt:lpstr>Histórico da empresa</vt:lpstr>
      <vt:lpstr>Histórico da empresa</vt:lpstr>
      <vt:lpstr>Histórico da empresa</vt:lpstr>
      <vt:lpstr>Histórico da empresa</vt:lpstr>
      <vt:lpstr>Histórico da empresa</vt:lpstr>
      <vt:lpstr>Histórico da empresa</vt:lpstr>
      <vt:lpstr>Histórico da empresa</vt:lpstr>
      <vt:lpstr>Apresentação do PowerPoint</vt:lpstr>
      <vt:lpstr>Apresentação do PowerPoint</vt:lpstr>
      <vt:lpstr>Apresentação do PowerPoint</vt:lpstr>
      <vt:lpstr>Designer do interior do prédio. </vt:lpstr>
      <vt:lpstr>Designer do interior do prédio. </vt:lpstr>
      <vt:lpstr>Designer do interior do prédio. </vt:lpstr>
      <vt:lpstr>Designer do interior do prédio. </vt:lpstr>
      <vt:lpstr>Designer do interior do prédio. </vt:lpstr>
      <vt:lpstr>Designer do interior do prédio. </vt:lpstr>
      <vt:lpstr>Designer do interior do prédio. </vt:lpstr>
      <vt:lpstr>Designer do interior do prédio. </vt:lpstr>
      <vt:lpstr>Apresentação do PowerPoint</vt:lpstr>
      <vt:lpstr>Designer do interior do prédio. </vt:lpstr>
      <vt:lpstr>Designer do interior do prédio. </vt:lpstr>
      <vt:lpstr>Visão da empresa</vt:lpstr>
      <vt:lpstr>Visão da empresa</vt:lpstr>
      <vt:lpstr>Visão da empresa</vt:lpstr>
      <vt:lpstr>Visão da empresa</vt:lpstr>
      <vt:lpstr>Marketing e comunicação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Avaliação de desempenho organizacional</vt:lpstr>
      <vt:lpstr>Investimentos específicos e gerais</vt:lpstr>
      <vt:lpstr>Investimentos específicos e gerais</vt:lpstr>
      <vt:lpstr>Investimentos específicos e gerais</vt:lpstr>
      <vt:lpstr>Investimentos específicos e gerais</vt:lpstr>
      <vt:lpstr>Resumo</vt:lpstr>
      <vt:lpstr>Bibliografias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Levando Tecnologia até você</dc:title>
  <dc:creator>Moab</dc:creator>
  <cp:lastModifiedBy>Moab</cp:lastModifiedBy>
  <cp:revision>88</cp:revision>
  <dcterms:created xsi:type="dcterms:W3CDTF">2017-10-21T20:55:41Z</dcterms:created>
  <dcterms:modified xsi:type="dcterms:W3CDTF">2017-12-01T18:09:27Z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74063500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